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6" r:id="rId19"/>
    <p:sldId id="272" r:id="rId20"/>
    <p:sldId id="277" r:id="rId21"/>
    <p:sldId id="274" r:id="rId22"/>
    <p:sldId id="273" r:id="rId23"/>
    <p:sldId id="282" r:id="rId24"/>
    <p:sldId id="278" r:id="rId25"/>
    <p:sldId id="284" r:id="rId26"/>
    <p:sldId id="285" r:id="rId27"/>
    <p:sldId id="279" r:id="rId28"/>
    <p:sldId id="280" r:id="rId29"/>
    <p:sldId id="286" r:id="rId30"/>
    <p:sldId id="281" r:id="rId31"/>
    <p:sldId id="283" r:id="rId32"/>
    <p:sldId id="287" r:id="rId33"/>
    <p:sldId id="288" r:id="rId34"/>
    <p:sldId id="289" r:id="rId35"/>
    <p:sldId id="290" r:id="rId36"/>
    <p:sldId id="291" r:id="rId37"/>
    <p:sldId id="292" r:id="rId38"/>
    <p:sldId id="293" r:id="rId39"/>
    <p:sldId id="294" r:id="rId40"/>
    <p:sldId id="295" r:id="rId41"/>
    <p:sldId id="296" r:id="rId42"/>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6" d="100"/>
          <a:sy n="106" d="100"/>
        </p:scale>
        <p:origin x="-752" y="-96"/>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DA63C8-D026-BE45-8EA7-7D4BA3FB9F86}" type="doc">
      <dgm:prSet loTypeId="urn:microsoft.com/office/officeart/2009/3/layout/StepUpProcess" loCatId="" qsTypeId="urn:microsoft.com/office/officeart/2005/8/quickstyle/simple4" qsCatId="simple" csTypeId="urn:microsoft.com/office/officeart/2005/8/colors/colorful1" csCatId="colorful" phldr="1"/>
      <dgm:spPr/>
      <dgm:t>
        <a:bodyPr/>
        <a:lstStyle/>
        <a:p>
          <a:endParaRPr lang="zh-CN" altLang="en-US"/>
        </a:p>
      </dgm:t>
    </dgm:pt>
    <dgm:pt modelId="{D32BA9F4-F405-394F-A39E-DCFDD4D0A88C}">
      <dgm:prSet phldrT="[文本]"/>
      <dgm:spPr/>
      <dgm:t>
        <a:bodyPr/>
        <a:lstStyle/>
        <a:p>
          <a:r>
            <a:rPr lang="zh-CN" altLang="zh-CN" dirty="0" smtClean="0"/>
            <a:t>确定数据新闻选题</a:t>
          </a:r>
          <a:endParaRPr lang="zh-CN" altLang="en-US" dirty="0"/>
        </a:p>
      </dgm:t>
    </dgm:pt>
    <dgm:pt modelId="{0C480DC9-5B25-EE43-9D85-EA2044A52F28}" type="parTrans" cxnId="{6CDD4278-DAAE-104A-B558-11A83C22BBC1}">
      <dgm:prSet/>
      <dgm:spPr/>
      <dgm:t>
        <a:bodyPr/>
        <a:lstStyle/>
        <a:p>
          <a:endParaRPr lang="zh-CN" altLang="en-US"/>
        </a:p>
      </dgm:t>
    </dgm:pt>
    <dgm:pt modelId="{F64A96B5-29ED-6540-A993-A3FAEE356116}" type="sibTrans" cxnId="{6CDD4278-DAAE-104A-B558-11A83C22BBC1}">
      <dgm:prSet/>
      <dgm:spPr/>
      <dgm:t>
        <a:bodyPr/>
        <a:lstStyle/>
        <a:p>
          <a:endParaRPr lang="zh-CN" altLang="en-US"/>
        </a:p>
      </dgm:t>
    </dgm:pt>
    <dgm:pt modelId="{A31F848E-03B3-5D47-BF72-B3CE447B072C}">
      <dgm:prSet phldrT="[文本]"/>
      <dgm:spPr/>
      <dgm:t>
        <a:bodyPr/>
        <a:lstStyle/>
        <a:p>
          <a:r>
            <a:rPr lang="zh-CN" altLang="zh-CN" dirty="0" smtClean="0"/>
            <a:t>获取数据</a:t>
          </a:r>
          <a:endParaRPr lang="zh-CN" altLang="en-US" dirty="0"/>
        </a:p>
      </dgm:t>
    </dgm:pt>
    <dgm:pt modelId="{073C623E-D34D-EE4C-972C-CAAAD62B6B76}" type="parTrans" cxnId="{58AB0919-F70D-7848-8E04-4AC4F8DBB63E}">
      <dgm:prSet/>
      <dgm:spPr/>
      <dgm:t>
        <a:bodyPr/>
        <a:lstStyle/>
        <a:p>
          <a:endParaRPr lang="zh-CN" altLang="en-US"/>
        </a:p>
      </dgm:t>
    </dgm:pt>
    <dgm:pt modelId="{64690531-BE33-7A4A-9EB8-EC6A131A2EFA}" type="sibTrans" cxnId="{58AB0919-F70D-7848-8E04-4AC4F8DBB63E}">
      <dgm:prSet/>
      <dgm:spPr/>
      <dgm:t>
        <a:bodyPr/>
        <a:lstStyle/>
        <a:p>
          <a:endParaRPr lang="zh-CN" altLang="en-US"/>
        </a:p>
      </dgm:t>
    </dgm:pt>
    <dgm:pt modelId="{A4BE8373-AA0B-D347-823D-7BC705A479F9}">
      <dgm:prSet phldrT="[文本]"/>
      <dgm:spPr/>
      <dgm:t>
        <a:bodyPr/>
        <a:lstStyle/>
        <a:p>
          <a:r>
            <a:rPr lang="zh-CN" altLang="zh-CN" dirty="0" smtClean="0"/>
            <a:t>分析数据</a:t>
          </a:r>
          <a:endParaRPr lang="zh-CN" altLang="en-US" dirty="0"/>
        </a:p>
      </dgm:t>
    </dgm:pt>
    <dgm:pt modelId="{AC1D8872-8D6D-5940-8C3E-2353977845C1}" type="parTrans" cxnId="{6B116825-B91D-6544-8E53-927D8B72D91A}">
      <dgm:prSet/>
      <dgm:spPr/>
      <dgm:t>
        <a:bodyPr/>
        <a:lstStyle/>
        <a:p>
          <a:endParaRPr lang="zh-CN" altLang="en-US"/>
        </a:p>
      </dgm:t>
    </dgm:pt>
    <dgm:pt modelId="{56818CAE-36B7-034E-A40E-CF6C61CF4BC9}" type="sibTrans" cxnId="{6B116825-B91D-6544-8E53-927D8B72D91A}">
      <dgm:prSet/>
      <dgm:spPr/>
      <dgm:t>
        <a:bodyPr/>
        <a:lstStyle/>
        <a:p>
          <a:endParaRPr lang="zh-CN" altLang="en-US"/>
        </a:p>
      </dgm:t>
    </dgm:pt>
    <dgm:pt modelId="{B9102034-D0AA-1E4F-97D9-79D9D2789C85}">
      <dgm:prSet/>
      <dgm:spPr/>
      <dgm:t>
        <a:bodyPr/>
        <a:lstStyle/>
        <a:p>
          <a:r>
            <a:rPr lang="zh-CN" altLang="zh-CN" smtClean="0"/>
            <a:t>可视化呈现</a:t>
          </a:r>
          <a:endParaRPr lang="zh-CN" altLang="en-US"/>
        </a:p>
      </dgm:t>
    </dgm:pt>
    <dgm:pt modelId="{C1136CFC-6974-FF4F-8DD2-3F67E13C060C}" type="parTrans" cxnId="{50FD4A24-8AEB-674E-980C-BB677E17DDC6}">
      <dgm:prSet/>
      <dgm:spPr/>
      <dgm:t>
        <a:bodyPr/>
        <a:lstStyle/>
        <a:p>
          <a:endParaRPr lang="zh-CN" altLang="en-US"/>
        </a:p>
      </dgm:t>
    </dgm:pt>
    <dgm:pt modelId="{6CA6E61D-72A1-F44D-8239-FD4D15A21EC1}" type="sibTrans" cxnId="{50FD4A24-8AEB-674E-980C-BB677E17DDC6}">
      <dgm:prSet/>
      <dgm:spPr/>
      <dgm:t>
        <a:bodyPr/>
        <a:lstStyle/>
        <a:p>
          <a:endParaRPr lang="zh-CN" altLang="en-US"/>
        </a:p>
      </dgm:t>
    </dgm:pt>
    <dgm:pt modelId="{449D18B3-2258-9E4F-A5FE-7472F1548903}" type="pres">
      <dgm:prSet presAssocID="{E2DA63C8-D026-BE45-8EA7-7D4BA3FB9F86}" presName="rootnode" presStyleCnt="0">
        <dgm:presLayoutVars>
          <dgm:chMax/>
          <dgm:chPref/>
          <dgm:dir/>
          <dgm:animLvl val="lvl"/>
        </dgm:presLayoutVars>
      </dgm:prSet>
      <dgm:spPr/>
      <dgm:t>
        <a:bodyPr/>
        <a:lstStyle/>
        <a:p>
          <a:endParaRPr lang="zh-CN" altLang="en-US"/>
        </a:p>
      </dgm:t>
    </dgm:pt>
    <dgm:pt modelId="{F5109C8C-68D7-FE42-B7A6-DA8B88F01D6E}" type="pres">
      <dgm:prSet presAssocID="{D32BA9F4-F405-394F-A39E-DCFDD4D0A88C}" presName="composite" presStyleCnt="0"/>
      <dgm:spPr/>
    </dgm:pt>
    <dgm:pt modelId="{C0FEC995-8BB0-7842-BA79-BADAF4D8DB29}" type="pres">
      <dgm:prSet presAssocID="{D32BA9F4-F405-394F-A39E-DCFDD4D0A88C}" presName="LShape" presStyleLbl="alignNode1" presStyleIdx="0" presStyleCnt="7"/>
      <dgm:spPr/>
    </dgm:pt>
    <dgm:pt modelId="{E044B6E6-C116-0E40-9D75-696B9EFFB031}" type="pres">
      <dgm:prSet presAssocID="{D32BA9F4-F405-394F-A39E-DCFDD4D0A88C}" presName="ParentText" presStyleLbl="revTx" presStyleIdx="0" presStyleCnt="4">
        <dgm:presLayoutVars>
          <dgm:chMax val="0"/>
          <dgm:chPref val="0"/>
          <dgm:bulletEnabled val="1"/>
        </dgm:presLayoutVars>
      </dgm:prSet>
      <dgm:spPr/>
      <dgm:t>
        <a:bodyPr/>
        <a:lstStyle/>
        <a:p>
          <a:endParaRPr lang="zh-CN" altLang="en-US"/>
        </a:p>
      </dgm:t>
    </dgm:pt>
    <dgm:pt modelId="{CF65212C-3875-454E-92CB-7B58BC88B337}" type="pres">
      <dgm:prSet presAssocID="{D32BA9F4-F405-394F-A39E-DCFDD4D0A88C}" presName="Triangle" presStyleLbl="alignNode1" presStyleIdx="1" presStyleCnt="7"/>
      <dgm:spPr/>
    </dgm:pt>
    <dgm:pt modelId="{4FA9FA33-9E43-7649-B106-7ABB4832C652}" type="pres">
      <dgm:prSet presAssocID="{F64A96B5-29ED-6540-A993-A3FAEE356116}" presName="sibTrans" presStyleCnt="0"/>
      <dgm:spPr/>
    </dgm:pt>
    <dgm:pt modelId="{DB5F522D-41AD-8143-9C98-241593DCC2D9}" type="pres">
      <dgm:prSet presAssocID="{F64A96B5-29ED-6540-A993-A3FAEE356116}" presName="space" presStyleCnt="0"/>
      <dgm:spPr/>
    </dgm:pt>
    <dgm:pt modelId="{0030C824-C805-5342-9B58-CC006C5E70B2}" type="pres">
      <dgm:prSet presAssocID="{A31F848E-03B3-5D47-BF72-B3CE447B072C}" presName="composite" presStyleCnt="0"/>
      <dgm:spPr/>
    </dgm:pt>
    <dgm:pt modelId="{B226D034-806B-6D4E-B50F-CBEB56FDEFEF}" type="pres">
      <dgm:prSet presAssocID="{A31F848E-03B3-5D47-BF72-B3CE447B072C}" presName="LShape" presStyleLbl="alignNode1" presStyleIdx="2" presStyleCnt="7"/>
      <dgm:spPr/>
    </dgm:pt>
    <dgm:pt modelId="{D618F583-55F5-8B4E-83B5-DD05FA9B29C0}" type="pres">
      <dgm:prSet presAssocID="{A31F848E-03B3-5D47-BF72-B3CE447B072C}" presName="ParentText" presStyleLbl="revTx" presStyleIdx="1" presStyleCnt="4">
        <dgm:presLayoutVars>
          <dgm:chMax val="0"/>
          <dgm:chPref val="0"/>
          <dgm:bulletEnabled val="1"/>
        </dgm:presLayoutVars>
      </dgm:prSet>
      <dgm:spPr/>
      <dgm:t>
        <a:bodyPr/>
        <a:lstStyle/>
        <a:p>
          <a:endParaRPr lang="zh-CN" altLang="en-US"/>
        </a:p>
      </dgm:t>
    </dgm:pt>
    <dgm:pt modelId="{8521F490-7355-7C4A-8FDF-DF86F345A4F4}" type="pres">
      <dgm:prSet presAssocID="{A31F848E-03B3-5D47-BF72-B3CE447B072C}" presName="Triangle" presStyleLbl="alignNode1" presStyleIdx="3" presStyleCnt="7"/>
      <dgm:spPr/>
    </dgm:pt>
    <dgm:pt modelId="{91647496-F004-BD48-8021-92C8EE1FFB85}" type="pres">
      <dgm:prSet presAssocID="{64690531-BE33-7A4A-9EB8-EC6A131A2EFA}" presName="sibTrans" presStyleCnt="0"/>
      <dgm:spPr/>
    </dgm:pt>
    <dgm:pt modelId="{5DAD5292-ADD0-2948-BD2F-89407814CBD4}" type="pres">
      <dgm:prSet presAssocID="{64690531-BE33-7A4A-9EB8-EC6A131A2EFA}" presName="space" presStyleCnt="0"/>
      <dgm:spPr/>
    </dgm:pt>
    <dgm:pt modelId="{AC7D9AD7-40C4-814E-820B-5BC0422E6548}" type="pres">
      <dgm:prSet presAssocID="{A4BE8373-AA0B-D347-823D-7BC705A479F9}" presName="composite" presStyleCnt="0"/>
      <dgm:spPr/>
    </dgm:pt>
    <dgm:pt modelId="{AE36E0BB-A9CA-E04A-BF45-FDB9A70FA815}" type="pres">
      <dgm:prSet presAssocID="{A4BE8373-AA0B-D347-823D-7BC705A479F9}" presName="LShape" presStyleLbl="alignNode1" presStyleIdx="4" presStyleCnt="7"/>
      <dgm:spPr/>
    </dgm:pt>
    <dgm:pt modelId="{BB88328D-32B4-704B-8502-04A03343ADA3}" type="pres">
      <dgm:prSet presAssocID="{A4BE8373-AA0B-D347-823D-7BC705A479F9}" presName="ParentText" presStyleLbl="revTx" presStyleIdx="2" presStyleCnt="4">
        <dgm:presLayoutVars>
          <dgm:chMax val="0"/>
          <dgm:chPref val="0"/>
          <dgm:bulletEnabled val="1"/>
        </dgm:presLayoutVars>
      </dgm:prSet>
      <dgm:spPr/>
      <dgm:t>
        <a:bodyPr/>
        <a:lstStyle/>
        <a:p>
          <a:endParaRPr lang="zh-CN" altLang="en-US"/>
        </a:p>
      </dgm:t>
    </dgm:pt>
    <dgm:pt modelId="{637A2340-4AC7-1D43-8537-47B55480CE99}" type="pres">
      <dgm:prSet presAssocID="{A4BE8373-AA0B-D347-823D-7BC705A479F9}" presName="Triangle" presStyleLbl="alignNode1" presStyleIdx="5" presStyleCnt="7"/>
      <dgm:spPr/>
    </dgm:pt>
    <dgm:pt modelId="{4E0A36BD-670F-FA4C-8AF4-D90D8D86A197}" type="pres">
      <dgm:prSet presAssocID="{56818CAE-36B7-034E-A40E-CF6C61CF4BC9}" presName="sibTrans" presStyleCnt="0"/>
      <dgm:spPr/>
    </dgm:pt>
    <dgm:pt modelId="{AF91ECF0-1C0F-BD4D-8C09-2EAF945DE1FB}" type="pres">
      <dgm:prSet presAssocID="{56818CAE-36B7-034E-A40E-CF6C61CF4BC9}" presName="space" presStyleCnt="0"/>
      <dgm:spPr/>
    </dgm:pt>
    <dgm:pt modelId="{6F12CAD3-B9BB-B74D-AF0B-903CB9D1B28C}" type="pres">
      <dgm:prSet presAssocID="{B9102034-D0AA-1E4F-97D9-79D9D2789C85}" presName="composite" presStyleCnt="0"/>
      <dgm:spPr/>
    </dgm:pt>
    <dgm:pt modelId="{E503C1BB-228E-0841-BE69-70163FDF3122}" type="pres">
      <dgm:prSet presAssocID="{B9102034-D0AA-1E4F-97D9-79D9D2789C85}" presName="LShape" presStyleLbl="alignNode1" presStyleIdx="6" presStyleCnt="7"/>
      <dgm:spPr/>
    </dgm:pt>
    <dgm:pt modelId="{3EC11FF4-9354-3F4D-B73F-81D2DC563ED0}" type="pres">
      <dgm:prSet presAssocID="{B9102034-D0AA-1E4F-97D9-79D9D2789C85}" presName="ParentText" presStyleLbl="revTx" presStyleIdx="3" presStyleCnt="4">
        <dgm:presLayoutVars>
          <dgm:chMax val="0"/>
          <dgm:chPref val="0"/>
          <dgm:bulletEnabled val="1"/>
        </dgm:presLayoutVars>
      </dgm:prSet>
      <dgm:spPr/>
      <dgm:t>
        <a:bodyPr/>
        <a:lstStyle/>
        <a:p>
          <a:endParaRPr lang="zh-CN" altLang="en-US"/>
        </a:p>
      </dgm:t>
    </dgm:pt>
  </dgm:ptLst>
  <dgm:cxnLst>
    <dgm:cxn modelId="{50FD4A24-8AEB-674E-980C-BB677E17DDC6}" srcId="{E2DA63C8-D026-BE45-8EA7-7D4BA3FB9F86}" destId="{B9102034-D0AA-1E4F-97D9-79D9D2789C85}" srcOrd="3" destOrd="0" parTransId="{C1136CFC-6974-FF4F-8DD2-3F67E13C060C}" sibTransId="{6CA6E61D-72A1-F44D-8239-FD4D15A21EC1}"/>
    <dgm:cxn modelId="{6CDD4278-DAAE-104A-B558-11A83C22BBC1}" srcId="{E2DA63C8-D026-BE45-8EA7-7D4BA3FB9F86}" destId="{D32BA9F4-F405-394F-A39E-DCFDD4D0A88C}" srcOrd="0" destOrd="0" parTransId="{0C480DC9-5B25-EE43-9D85-EA2044A52F28}" sibTransId="{F64A96B5-29ED-6540-A993-A3FAEE356116}"/>
    <dgm:cxn modelId="{AD61798E-BF72-6848-A681-BCA74B3F099E}" type="presOf" srcId="{A31F848E-03B3-5D47-BF72-B3CE447B072C}" destId="{D618F583-55F5-8B4E-83B5-DD05FA9B29C0}" srcOrd="0" destOrd="0" presId="urn:microsoft.com/office/officeart/2009/3/layout/StepUpProcess"/>
    <dgm:cxn modelId="{8F43748E-B9B8-584B-B923-84491522923C}" type="presOf" srcId="{D32BA9F4-F405-394F-A39E-DCFDD4D0A88C}" destId="{E044B6E6-C116-0E40-9D75-696B9EFFB031}" srcOrd="0" destOrd="0" presId="urn:microsoft.com/office/officeart/2009/3/layout/StepUpProcess"/>
    <dgm:cxn modelId="{58AB0919-F70D-7848-8E04-4AC4F8DBB63E}" srcId="{E2DA63C8-D026-BE45-8EA7-7D4BA3FB9F86}" destId="{A31F848E-03B3-5D47-BF72-B3CE447B072C}" srcOrd="1" destOrd="0" parTransId="{073C623E-D34D-EE4C-972C-CAAAD62B6B76}" sibTransId="{64690531-BE33-7A4A-9EB8-EC6A131A2EFA}"/>
    <dgm:cxn modelId="{6B116825-B91D-6544-8E53-927D8B72D91A}" srcId="{E2DA63C8-D026-BE45-8EA7-7D4BA3FB9F86}" destId="{A4BE8373-AA0B-D347-823D-7BC705A479F9}" srcOrd="2" destOrd="0" parTransId="{AC1D8872-8D6D-5940-8C3E-2353977845C1}" sibTransId="{56818CAE-36B7-034E-A40E-CF6C61CF4BC9}"/>
    <dgm:cxn modelId="{07DC5FD8-1BDB-8349-AC2B-FE6E49BB1A90}" type="presOf" srcId="{B9102034-D0AA-1E4F-97D9-79D9D2789C85}" destId="{3EC11FF4-9354-3F4D-B73F-81D2DC563ED0}" srcOrd="0" destOrd="0" presId="urn:microsoft.com/office/officeart/2009/3/layout/StepUpProcess"/>
    <dgm:cxn modelId="{D43C55C8-DE38-404F-B2C0-8FB754205733}" type="presOf" srcId="{A4BE8373-AA0B-D347-823D-7BC705A479F9}" destId="{BB88328D-32B4-704B-8502-04A03343ADA3}" srcOrd="0" destOrd="0" presId="urn:microsoft.com/office/officeart/2009/3/layout/StepUpProcess"/>
    <dgm:cxn modelId="{EBF8DAF8-59AB-4C46-859B-F37B1BE5778D}" type="presOf" srcId="{E2DA63C8-D026-BE45-8EA7-7D4BA3FB9F86}" destId="{449D18B3-2258-9E4F-A5FE-7472F1548903}" srcOrd="0" destOrd="0" presId="urn:microsoft.com/office/officeart/2009/3/layout/StepUpProcess"/>
    <dgm:cxn modelId="{8A77DC99-29E1-CF4A-B20C-AA4F2C0FE1BF}" type="presParOf" srcId="{449D18B3-2258-9E4F-A5FE-7472F1548903}" destId="{F5109C8C-68D7-FE42-B7A6-DA8B88F01D6E}" srcOrd="0" destOrd="0" presId="urn:microsoft.com/office/officeart/2009/3/layout/StepUpProcess"/>
    <dgm:cxn modelId="{3A8FB372-3ECE-E14F-A4FB-D58855803E9C}" type="presParOf" srcId="{F5109C8C-68D7-FE42-B7A6-DA8B88F01D6E}" destId="{C0FEC995-8BB0-7842-BA79-BADAF4D8DB29}" srcOrd="0" destOrd="0" presId="urn:microsoft.com/office/officeart/2009/3/layout/StepUpProcess"/>
    <dgm:cxn modelId="{D6F54E52-7971-3B4B-9EAC-90CF0726EAF0}" type="presParOf" srcId="{F5109C8C-68D7-FE42-B7A6-DA8B88F01D6E}" destId="{E044B6E6-C116-0E40-9D75-696B9EFFB031}" srcOrd="1" destOrd="0" presId="urn:microsoft.com/office/officeart/2009/3/layout/StepUpProcess"/>
    <dgm:cxn modelId="{FCCEC7A6-966D-3A46-BD93-0D9DC0815DA4}" type="presParOf" srcId="{F5109C8C-68D7-FE42-B7A6-DA8B88F01D6E}" destId="{CF65212C-3875-454E-92CB-7B58BC88B337}" srcOrd="2" destOrd="0" presId="urn:microsoft.com/office/officeart/2009/3/layout/StepUpProcess"/>
    <dgm:cxn modelId="{D80DDB79-348F-8748-BEAE-E98309E41F1F}" type="presParOf" srcId="{449D18B3-2258-9E4F-A5FE-7472F1548903}" destId="{4FA9FA33-9E43-7649-B106-7ABB4832C652}" srcOrd="1" destOrd="0" presId="urn:microsoft.com/office/officeart/2009/3/layout/StepUpProcess"/>
    <dgm:cxn modelId="{DABB8A98-1F11-514D-BE94-B4328B8351F2}" type="presParOf" srcId="{4FA9FA33-9E43-7649-B106-7ABB4832C652}" destId="{DB5F522D-41AD-8143-9C98-241593DCC2D9}" srcOrd="0" destOrd="0" presId="urn:microsoft.com/office/officeart/2009/3/layout/StepUpProcess"/>
    <dgm:cxn modelId="{DBD8C58E-6937-224B-9870-6ED11788D6C3}" type="presParOf" srcId="{449D18B3-2258-9E4F-A5FE-7472F1548903}" destId="{0030C824-C805-5342-9B58-CC006C5E70B2}" srcOrd="2" destOrd="0" presId="urn:microsoft.com/office/officeart/2009/3/layout/StepUpProcess"/>
    <dgm:cxn modelId="{B12E07B3-D47B-4141-BEE0-79684ED50E5F}" type="presParOf" srcId="{0030C824-C805-5342-9B58-CC006C5E70B2}" destId="{B226D034-806B-6D4E-B50F-CBEB56FDEFEF}" srcOrd="0" destOrd="0" presId="urn:microsoft.com/office/officeart/2009/3/layout/StepUpProcess"/>
    <dgm:cxn modelId="{C1FE6204-92FF-AD44-82A0-F064209B8250}" type="presParOf" srcId="{0030C824-C805-5342-9B58-CC006C5E70B2}" destId="{D618F583-55F5-8B4E-83B5-DD05FA9B29C0}" srcOrd="1" destOrd="0" presId="urn:microsoft.com/office/officeart/2009/3/layout/StepUpProcess"/>
    <dgm:cxn modelId="{74EC9D8C-4F63-2747-A61C-0C1929109484}" type="presParOf" srcId="{0030C824-C805-5342-9B58-CC006C5E70B2}" destId="{8521F490-7355-7C4A-8FDF-DF86F345A4F4}" srcOrd="2" destOrd="0" presId="urn:microsoft.com/office/officeart/2009/3/layout/StepUpProcess"/>
    <dgm:cxn modelId="{92E399E4-0001-474F-8FB3-030D2359F461}" type="presParOf" srcId="{449D18B3-2258-9E4F-A5FE-7472F1548903}" destId="{91647496-F004-BD48-8021-92C8EE1FFB85}" srcOrd="3" destOrd="0" presId="urn:microsoft.com/office/officeart/2009/3/layout/StepUpProcess"/>
    <dgm:cxn modelId="{2E8EAFE3-79A8-9F46-8277-5A870D8CEC57}" type="presParOf" srcId="{91647496-F004-BD48-8021-92C8EE1FFB85}" destId="{5DAD5292-ADD0-2948-BD2F-89407814CBD4}" srcOrd="0" destOrd="0" presId="urn:microsoft.com/office/officeart/2009/3/layout/StepUpProcess"/>
    <dgm:cxn modelId="{E73559AA-846E-264C-BAA3-BF3AB6644683}" type="presParOf" srcId="{449D18B3-2258-9E4F-A5FE-7472F1548903}" destId="{AC7D9AD7-40C4-814E-820B-5BC0422E6548}" srcOrd="4" destOrd="0" presId="urn:microsoft.com/office/officeart/2009/3/layout/StepUpProcess"/>
    <dgm:cxn modelId="{1BB24307-5699-654B-96DA-D2E6290EA088}" type="presParOf" srcId="{AC7D9AD7-40C4-814E-820B-5BC0422E6548}" destId="{AE36E0BB-A9CA-E04A-BF45-FDB9A70FA815}" srcOrd="0" destOrd="0" presId="urn:microsoft.com/office/officeart/2009/3/layout/StepUpProcess"/>
    <dgm:cxn modelId="{19083ACB-41F1-7B4F-B4F6-E4352A479088}" type="presParOf" srcId="{AC7D9AD7-40C4-814E-820B-5BC0422E6548}" destId="{BB88328D-32B4-704B-8502-04A03343ADA3}" srcOrd="1" destOrd="0" presId="urn:microsoft.com/office/officeart/2009/3/layout/StepUpProcess"/>
    <dgm:cxn modelId="{35D8C55F-64D7-1E44-872A-C8A46820D7FB}" type="presParOf" srcId="{AC7D9AD7-40C4-814E-820B-5BC0422E6548}" destId="{637A2340-4AC7-1D43-8537-47B55480CE99}" srcOrd="2" destOrd="0" presId="urn:microsoft.com/office/officeart/2009/3/layout/StepUpProcess"/>
    <dgm:cxn modelId="{A902D0E4-3C0C-9048-8B71-8533EF3A5547}" type="presParOf" srcId="{449D18B3-2258-9E4F-A5FE-7472F1548903}" destId="{4E0A36BD-670F-FA4C-8AF4-D90D8D86A197}" srcOrd="5" destOrd="0" presId="urn:microsoft.com/office/officeart/2009/3/layout/StepUpProcess"/>
    <dgm:cxn modelId="{7F613829-865E-954B-B8F5-4213AF662BF8}" type="presParOf" srcId="{4E0A36BD-670F-FA4C-8AF4-D90D8D86A197}" destId="{AF91ECF0-1C0F-BD4D-8C09-2EAF945DE1FB}" srcOrd="0" destOrd="0" presId="urn:microsoft.com/office/officeart/2009/3/layout/StepUpProcess"/>
    <dgm:cxn modelId="{1F08CA4B-0450-1B4C-AA83-D9343B1D0224}" type="presParOf" srcId="{449D18B3-2258-9E4F-A5FE-7472F1548903}" destId="{6F12CAD3-B9BB-B74D-AF0B-903CB9D1B28C}" srcOrd="6" destOrd="0" presId="urn:microsoft.com/office/officeart/2009/3/layout/StepUpProcess"/>
    <dgm:cxn modelId="{75154D80-33D3-E146-8F07-6CF86B71A89B}" type="presParOf" srcId="{6F12CAD3-B9BB-B74D-AF0B-903CB9D1B28C}" destId="{E503C1BB-228E-0841-BE69-70163FDF3122}" srcOrd="0" destOrd="0" presId="urn:microsoft.com/office/officeart/2009/3/layout/StepUpProcess"/>
    <dgm:cxn modelId="{FD6BDB1D-2EC4-B248-AC9D-57BD84A9ACB7}" type="presParOf" srcId="{6F12CAD3-B9BB-B74D-AF0B-903CB9D1B28C}" destId="{3EC11FF4-9354-3F4D-B73F-81D2DC563ED0}"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AA9501-C325-1542-A2B0-244773606BB9}" type="doc">
      <dgm:prSet loTypeId="urn:microsoft.com/office/officeart/2005/8/layout/lProcess3" loCatId="" qsTypeId="urn:microsoft.com/office/officeart/2005/8/quickstyle/simple4" qsCatId="simple" csTypeId="urn:microsoft.com/office/officeart/2005/8/colors/colorful1" csCatId="colorful" phldr="1"/>
      <dgm:spPr/>
      <dgm:t>
        <a:bodyPr/>
        <a:lstStyle/>
        <a:p>
          <a:endParaRPr lang="zh-CN" altLang="en-US"/>
        </a:p>
      </dgm:t>
    </dgm:pt>
    <dgm:pt modelId="{91B8A812-30D5-E640-A72F-D5A7AFC6BE15}">
      <dgm:prSet phldrT="[文本]" custT="1"/>
      <dgm:spPr/>
      <dgm:t>
        <a:bodyPr/>
        <a:lstStyle/>
        <a:p>
          <a:r>
            <a:rPr lang="zh-CN" altLang="en-US" sz="3200" dirty="0" smtClean="0"/>
            <a:t>批判思维</a:t>
          </a:r>
          <a:endParaRPr lang="zh-CN" altLang="en-US" sz="3200" dirty="0"/>
        </a:p>
      </dgm:t>
    </dgm:pt>
    <dgm:pt modelId="{B451A0E1-C14A-C040-87DD-01AB8BEF3ADA}" type="parTrans" cxnId="{ACDC02AC-015B-5343-8A06-2B2781F4A577}">
      <dgm:prSet/>
      <dgm:spPr/>
      <dgm:t>
        <a:bodyPr/>
        <a:lstStyle/>
        <a:p>
          <a:endParaRPr lang="zh-CN" altLang="en-US"/>
        </a:p>
      </dgm:t>
    </dgm:pt>
    <dgm:pt modelId="{62F74E99-A736-4E4D-A951-E91B7A97162C}" type="sibTrans" cxnId="{ACDC02AC-015B-5343-8A06-2B2781F4A577}">
      <dgm:prSet/>
      <dgm:spPr/>
      <dgm:t>
        <a:bodyPr/>
        <a:lstStyle/>
        <a:p>
          <a:endParaRPr lang="zh-CN" altLang="en-US"/>
        </a:p>
      </dgm:t>
    </dgm:pt>
    <dgm:pt modelId="{B1CC7862-2253-5343-B4E5-FC60691B7609}">
      <dgm:prSet phldrT="[文本]" custT="1"/>
      <dgm:spPr/>
      <dgm:t>
        <a:bodyPr/>
        <a:lstStyle/>
        <a:p>
          <a:r>
            <a:rPr lang="zh-CN" altLang="en-US" sz="2400" dirty="0" smtClean="0"/>
            <a:t>数据新闻编辑</a:t>
          </a:r>
          <a:endParaRPr lang="zh-CN" altLang="en-US" sz="2400" dirty="0"/>
        </a:p>
      </dgm:t>
    </dgm:pt>
    <dgm:pt modelId="{7884260A-A963-4644-A2B1-8C82207B8C4E}" type="parTrans" cxnId="{D9832970-F178-BE40-8FB6-A507C7966021}">
      <dgm:prSet/>
      <dgm:spPr/>
      <dgm:t>
        <a:bodyPr/>
        <a:lstStyle/>
        <a:p>
          <a:endParaRPr lang="zh-CN" altLang="en-US"/>
        </a:p>
      </dgm:t>
    </dgm:pt>
    <dgm:pt modelId="{C4073EDD-CD73-014E-862D-B879EB7D0667}" type="sibTrans" cxnId="{D9832970-F178-BE40-8FB6-A507C7966021}">
      <dgm:prSet/>
      <dgm:spPr/>
      <dgm:t>
        <a:bodyPr/>
        <a:lstStyle/>
        <a:p>
          <a:endParaRPr lang="zh-CN" altLang="en-US"/>
        </a:p>
      </dgm:t>
    </dgm:pt>
    <dgm:pt modelId="{022C712E-6368-D046-9507-E46AEE645E74}">
      <dgm:prSet phldrT="[文本]" custT="1"/>
      <dgm:spPr/>
      <dgm:t>
        <a:bodyPr/>
        <a:lstStyle/>
        <a:p>
          <a:r>
            <a:rPr lang="zh-CN" altLang="en-US" sz="3200" dirty="0" smtClean="0"/>
            <a:t>计算思维</a:t>
          </a:r>
          <a:endParaRPr lang="zh-CN" altLang="en-US" sz="3200" dirty="0"/>
        </a:p>
      </dgm:t>
    </dgm:pt>
    <dgm:pt modelId="{6C5EE281-A5B0-B44B-A208-D88C3C2ED1C0}" type="parTrans" cxnId="{640DCD15-CEDC-7F4F-AEA6-C036E891F71D}">
      <dgm:prSet/>
      <dgm:spPr/>
      <dgm:t>
        <a:bodyPr/>
        <a:lstStyle/>
        <a:p>
          <a:endParaRPr lang="zh-CN" altLang="en-US"/>
        </a:p>
      </dgm:t>
    </dgm:pt>
    <dgm:pt modelId="{75E81E67-4C4B-1F45-A148-E5C8CC98D0F1}" type="sibTrans" cxnId="{640DCD15-CEDC-7F4F-AEA6-C036E891F71D}">
      <dgm:prSet/>
      <dgm:spPr/>
      <dgm:t>
        <a:bodyPr/>
        <a:lstStyle/>
        <a:p>
          <a:endParaRPr lang="zh-CN" altLang="en-US"/>
        </a:p>
      </dgm:t>
    </dgm:pt>
    <dgm:pt modelId="{C53C9B42-FF95-1744-A526-FD1782698389}">
      <dgm:prSet phldrT="[文本]" custT="1"/>
      <dgm:spPr/>
      <dgm:t>
        <a:bodyPr/>
        <a:lstStyle/>
        <a:p>
          <a:r>
            <a:rPr lang="zh-CN" altLang="en-US" sz="2800" dirty="0" smtClean="0"/>
            <a:t>程序员</a:t>
          </a:r>
          <a:endParaRPr lang="zh-CN" altLang="en-US" sz="2800" dirty="0"/>
        </a:p>
      </dgm:t>
    </dgm:pt>
    <dgm:pt modelId="{80A36321-E554-ED4C-804C-384CC6F002C9}" type="parTrans" cxnId="{A875ACAE-3E4C-4744-B8DE-CBCE78C1EEFA}">
      <dgm:prSet/>
      <dgm:spPr/>
      <dgm:t>
        <a:bodyPr/>
        <a:lstStyle/>
        <a:p>
          <a:endParaRPr lang="zh-CN" altLang="en-US"/>
        </a:p>
      </dgm:t>
    </dgm:pt>
    <dgm:pt modelId="{99700CED-0E5E-764B-ACCD-FFFBE3AD4E06}" type="sibTrans" cxnId="{A875ACAE-3E4C-4744-B8DE-CBCE78C1EEFA}">
      <dgm:prSet/>
      <dgm:spPr/>
      <dgm:t>
        <a:bodyPr/>
        <a:lstStyle/>
        <a:p>
          <a:endParaRPr lang="zh-CN" altLang="en-US"/>
        </a:p>
      </dgm:t>
    </dgm:pt>
    <dgm:pt modelId="{903A086D-9459-9149-95EB-40345A436C24}">
      <dgm:prSet phldrT="[文本]" custT="1"/>
      <dgm:spPr/>
      <dgm:t>
        <a:bodyPr/>
        <a:lstStyle/>
        <a:p>
          <a:r>
            <a:rPr lang="zh-CN" altLang="en-US" sz="2800" dirty="0" smtClean="0"/>
            <a:t>可视化思维</a:t>
          </a:r>
          <a:endParaRPr lang="zh-CN" altLang="en-US" sz="2800" dirty="0"/>
        </a:p>
      </dgm:t>
    </dgm:pt>
    <dgm:pt modelId="{F4E80173-C3B0-5540-95FC-409CB1A77FEA}" type="parTrans" cxnId="{F9094375-2B06-334A-9ED4-DE1B7099CF5E}">
      <dgm:prSet/>
      <dgm:spPr/>
      <dgm:t>
        <a:bodyPr/>
        <a:lstStyle/>
        <a:p>
          <a:endParaRPr lang="zh-CN" altLang="en-US"/>
        </a:p>
      </dgm:t>
    </dgm:pt>
    <dgm:pt modelId="{6A89B2CB-FB26-B54C-ABB9-59FC1A170115}" type="sibTrans" cxnId="{F9094375-2B06-334A-9ED4-DE1B7099CF5E}">
      <dgm:prSet/>
      <dgm:spPr/>
      <dgm:t>
        <a:bodyPr/>
        <a:lstStyle/>
        <a:p>
          <a:endParaRPr lang="zh-CN" altLang="en-US"/>
        </a:p>
      </dgm:t>
    </dgm:pt>
    <dgm:pt modelId="{BC223A58-F41D-1347-B933-F336D2FEF86D}">
      <dgm:prSet phldrT="[文本]" custT="1"/>
      <dgm:spPr/>
      <dgm:t>
        <a:bodyPr/>
        <a:lstStyle/>
        <a:p>
          <a:r>
            <a:rPr lang="zh-CN" altLang="en-US" sz="2400" dirty="0" smtClean="0"/>
            <a:t>设计师</a:t>
          </a:r>
          <a:endParaRPr lang="zh-CN" altLang="en-US" sz="2400" dirty="0"/>
        </a:p>
      </dgm:t>
    </dgm:pt>
    <dgm:pt modelId="{B104F8A6-011A-224E-BDC5-079E11BD1B87}" type="parTrans" cxnId="{5DF8C8B2-8A40-2349-AF50-9B488C661EEF}">
      <dgm:prSet/>
      <dgm:spPr/>
      <dgm:t>
        <a:bodyPr/>
        <a:lstStyle/>
        <a:p>
          <a:endParaRPr lang="zh-CN" altLang="en-US"/>
        </a:p>
      </dgm:t>
    </dgm:pt>
    <dgm:pt modelId="{AEBFD488-6906-3F48-AA5A-47BC3C7FBC29}" type="sibTrans" cxnId="{5DF8C8B2-8A40-2349-AF50-9B488C661EEF}">
      <dgm:prSet/>
      <dgm:spPr/>
      <dgm:t>
        <a:bodyPr/>
        <a:lstStyle/>
        <a:p>
          <a:endParaRPr lang="zh-CN" altLang="en-US"/>
        </a:p>
      </dgm:t>
    </dgm:pt>
    <dgm:pt modelId="{2098C4E3-A296-594F-AC74-026BEE76C470}">
      <dgm:prSet phldrT="[文本]"/>
      <dgm:spPr/>
      <dgm:t>
        <a:bodyPr/>
        <a:lstStyle/>
        <a:p>
          <a:r>
            <a:rPr lang="zh-CN" altLang="en-US" dirty="0" smtClean="0"/>
            <a:t>选题</a:t>
          </a:r>
          <a:endParaRPr lang="zh-CN" altLang="en-US" dirty="0"/>
        </a:p>
      </dgm:t>
    </dgm:pt>
    <dgm:pt modelId="{2EB6B76D-8323-3B41-AD8A-D0C9C51E7EA7}" type="parTrans" cxnId="{2768A8A8-709F-7E48-9B4E-B64956F4440A}">
      <dgm:prSet/>
      <dgm:spPr/>
      <dgm:t>
        <a:bodyPr/>
        <a:lstStyle/>
        <a:p>
          <a:endParaRPr lang="zh-CN" altLang="en-US"/>
        </a:p>
      </dgm:t>
    </dgm:pt>
    <dgm:pt modelId="{5B4D68FF-FC08-284F-85B8-111B64B53F47}" type="sibTrans" cxnId="{2768A8A8-709F-7E48-9B4E-B64956F4440A}">
      <dgm:prSet/>
      <dgm:spPr/>
      <dgm:t>
        <a:bodyPr/>
        <a:lstStyle/>
        <a:p>
          <a:endParaRPr lang="zh-CN" altLang="en-US"/>
        </a:p>
      </dgm:t>
    </dgm:pt>
    <dgm:pt modelId="{ABE81B98-FA2B-234D-8438-6E94D1F685CD}">
      <dgm:prSet phldrT="[文本]"/>
      <dgm:spPr/>
      <dgm:t>
        <a:bodyPr/>
        <a:lstStyle/>
        <a:p>
          <a:r>
            <a:rPr lang="zh-CN" altLang="en-US" dirty="0" smtClean="0"/>
            <a:t>获取数据</a:t>
          </a:r>
          <a:r>
            <a:rPr lang="en-US" altLang="zh-CN" dirty="0" smtClean="0"/>
            <a:t>&amp;</a:t>
          </a:r>
          <a:r>
            <a:rPr lang="zh-CN" altLang="en-US" dirty="0" smtClean="0"/>
            <a:t>数据挖掘</a:t>
          </a:r>
          <a:endParaRPr lang="zh-CN" altLang="en-US" dirty="0"/>
        </a:p>
      </dgm:t>
    </dgm:pt>
    <dgm:pt modelId="{501CD45D-ADC8-8340-B650-54DD51347FA3}" type="parTrans" cxnId="{C5903055-EC69-5A47-AA10-69FB92C15105}">
      <dgm:prSet/>
      <dgm:spPr/>
      <dgm:t>
        <a:bodyPr/>
        <a:lstStyle/>
        <a:p>
          <a:endParaRPr lang="zh-CN" altLang="en-US"/>
        </a:p>
      </dgm:t>
    </dgm:pt>
    <dgm:pt modelId="{371AFE84-F890-6648-9B12-8A12501A7DA9}" type="sibTrans" cxnId="{C5903055-EC69-5A47-AA10-69FB92C15105}">
      <dgm:prSet/>
      <dgm:spPr/>
      <dgm:t>
        <a:bodyPr/>
        <a:lstStyle/>
        <a:p>
          <a:endParaRPr lang="zh-CN" altLang="en-US"/>
        </a:p>
      </dgm:t>
    </dgm:pt>
    <dgm:pt modelId="{39980052-F0B4-4245-8939-12697FCF9718}">
      <dgm:prSet phldrT="[文本]"/>
      <dgm:spPr/>
      <dgm:t>
        <a:bodyPr/>
        <a:lstStyle/>
        <a:p>
          <a:r>
            <a:rPr lang="zh-CN" altLang="en-US" dirty="0" smtClean="0"/>
            <a:t>可视化呈现</a:t>
          </a:r>
          <a:endParaRPr lang="zh-CN" altLang="en-US" dirty="0"/>
        </a:p>
      </dgm:t>
    </dgm:pt>
    <dgm:pt modelId="{80EB3D2F-D120-984D-955D-75886651E98E}" type="parTrans" cxnId="{CD491E50-7B0F-9B4C-B41C-81E626F4F27C}">
      <dgm:prSet/>
      <dgm:spPr/>
      <dgm:t>
        <a:bodyPr/>
        <a:lstStyle/>
        <a:p>
          <a:endParaRPr lang="zh-CN" altLang="en-US"/>
        </a:p>
      </dgm:t>
    </dgm:pt>
    <dgm:pt modelId="{4D94C08D-7FE3-3F48-B6EA-C8E997075480}" type="sibTrans" cxnId="{CD491E50-7B0F-9B4C-B41C-81E626F4F27C}">
      <dgm:prSet/>
      <dgm:spPr/>
      <dgm:t>
        <a:bodyPr/>
        <a:lstStyle/>
        <a:p>
          <a:endParaRPr lang="zh-CN" altLang="en-US"/>
        </a:p>
      </dgm:t>
    </dgm:pt>
    <dgm:pt modelId="{D02255CF-CBE7-964C-8B34-D9C5BC0A8660}" type="pres">
      <dgm:prSet presAssocID="{5EAA9501-C325-1542-A2B0-244773606BB9}" presName="Name0" presStyleCnt="0">
        <dgm:presLayoutVars>
          <dgm:chPref val="3"/>
          <dgm:dir/>
          <dgm:animLvl val="lvl"/>
          <dgm:resizeHandles/>
        </dgm:presLayoutVars>
      </dgm:prSet>
      <dgm:spPr/>
      <dgm:t>
        <a:bodyPr/>
        <a:lstStyle/>
        <a:p>
          <a:endParaRPr lang="zh-CN" altLang="en-US"/>
        </a:p>
      </dgm:t>
    </dgm:pt>
    <dgm:pt modelId="{12F93D5F-B4F7-5742-B9F8-4AF343EB481A}" type="pres">
      <dgm:prSet presAssocID="{91B8A812-30D5-E640-A72F-D5A7AFC6BE15}" presName="horFlow" presStyleCnt="0"/>
      <dgm:spPr/>
    </dgm:pt>
    <dgm:pt modelId="{B4B76170-1006-BA43-91F0-610C1E28F8F5}" type="pres">
      <dgm:prSet presAssocID="{91B8A812-30D5-E640-A72F-D5A7AFC6BE15}" presName="bigChev" presStyleLbl="node1" presStyleIdx="0" presStyleCnt="3" custScaleX="298791"/>
      <dgm:spPr/>
      <dgm:t>
        <a:bodyPr/>
        <a:lstStyle/>
        <a:p>
          <a:endParaRPr lang="zh-CN" altLang="en-US"/>
        </a:p>
      </dgm:t>
    </dgm:pt>
    <dgm:pt modelId="{F7E12ABE-7EA4-8040-BD5C-10E292D88731}" type="pres">
      <dgm:prSet presAssocID="{7884260A-A963-4644-A2B1-8C82207B8C4E}" presName="parTrans" presStyleCnt="0"/>
      <dgm:spPr/>
    </dgm:pt>
    <dgm:pt modelId="{2A111745-8A39-7B49-B1B6-3B6621D1C245}" type="pres">
      <dgm:prSet presAssocID="{B1CC7862-2253-5343-B4E5-FC60691B7609}" presName="node" presStyleLbl="alignAccFollowNode1" presStyleIdx="0" presStyleCnt="6" custScaleX="249107">
        <dgm:presLayoutVars>
          <dgm:bulletEnabled val="1"/>
        </dgm:presLayoutVars>
      </dgm:prSet>
      <dgm:spPr/>
      <dgm:t>
        <a:bodyPr/>
        <a:lstStyle/>
        <a:p>
          <a:endParaRPr lang="zh-CN" altLang="en-US"/>
        </a:p>
      </dgm:t>
    </dgm:pt>
    <dgm:pt modelId="{C03B9166-12F3-6E41-B449-A4B65AC2DC93}" type="pres">
      <dgm:prSet presAssocID="{C4073EDD-CD73-014E-862D-B879EB7D0667}" presName="sibTrans" presStyleCnt="0"/>
      <dgm:spPr/>
    </dgm:pt>
    <dgm:pt modelId="{A3FF479E-9820-1D46-A290-1931271D9731}" type="pres">
      <dgm:prSet presAssocID="{2098C4E3-A296-594F-AC74-026BEE76C470}" presName="node" presStyleLbl="alignAccFollowNode1" presStyleIdx="1" presStyleCnt="6" custScaleX="122544">
        <dgm:presLayoutVars>
          <dgm:bulletEnabled val="1"/>
        </dgm:presLayoutVars>
      </dgm:prSet>
      <dgm:spPr/>
      <dgm:t>
        <a:bodyPr/>
        <a:lstStyle/>
        <a:p>
          <a:endParaRPr lang="zh-CN" altLang="en-US"/>
        </a:p>
      </dgm:t>
    </dgm:pt>
    <dgm:pt modelId="{653382C1-52C5-2A4F-A7FD-3B4B9642F67A}" type="pres">
      <dgm:prSet presAssocID="{91B8A812-30D5-E640-A72F-D5A7AFC6BE15}" presName="vSp" presStyleCnt="0"/>
      <dgm:spPr/>
    </dgm:pt>
    <dgm:pt modelId="{F2374EC8-EEC6-404A-A66C-07AD01CE316B}" type="pres">
      <dgm:prSet presAssocID="{022C712E-6368-D046-9507-E46AEE645E74}" presName="horFlow" presStyleCnt="0"/>
      <dgm:spPr/>
    </dgm:pt>
    <dgm:pt modelId="{C05A452D-D29D-EA4C-9FE8-BC4CBD022DC1}" type="pres">
      <dgm:prSet presAssocID="{022C712E-6368-D046-9507-E46AEE645E74}" presName="bigChev" presStyleLbl="node1" presStyleIdx="1" presStyleCnt="3" custScaleX="340776"/>
      <dgm:spPr/>
      <dgm:t>
        <a:bodyPr/>
        <a:lstStyle/>
        <a:p>
          <a:endParaRPr lang="zh-CN" altLang="en-US"/>
        </a:p>
      </dgm:t>
    </dgm:pt>
    <dgm:pt modelId="{EBD025C0-FB24-5941-BA7D-C0FF0F1700F5}" type="pres">
      <dgm:prSet presAssocID="{80A36321-E554-ED4C-804C-384CC6F002C9}" presName="parTrans" presStyleCnt="0"/>
      <dgm:spPr/>
    </dgm:pt>
    <dgm:pt modelId="{D53C195D-5BFA-AF42-804D-C448E2036A09}" type="pres">
      <dgm:prSet presAssocID="{C53C9B42-FF95-1744-A526-FD1782698389}" presName="node" presStyleLbl="alignAccFollowNode1" presStyleIdx="2" presStyleCnt="6" custScaleX="187203">
        <dgm:presLayoutVars>
          <dgm:bulletEnabled val="1"/>
        </dgm:presLayoutVars>
      </dgm:prSet>
      <dgm:spPr/>
      <dgm:t>
        <a:bodyPr/>
        <a:lstStyle/>
        <a:p>
          <a:endParaRPr lang="zh-CN" altLang="en-US"/>
        </a:p>
      </dgm:t>
    </dgm:pt>
    <dgm:pt modelId="{0738756B-EBF5-0A4C-9ED4-6408A2067046}" type="pres">
      <dgm:prSet presAssocID="{99700CED-0E5E-764B-ACCD-FFFBE3AD4E06}" presName="sibTrans" presStyleCnt="0"/>
      <dgm:spPr/>
    </dgm:pt>
    <dgm:pt modelId="{A304DB1E-E29A-7E41-972B-F479403533BF}" type="pres">
      <dgm:prSet presAssocID="{ABE81B98-FA2B-234D-8438-6E94D1F685CD}" presName="node" presStyleLbl="alignAccFollowNode1" presStyleIdx="3" presStyleCnt="6" custScaleX="281153">
        <dgm:presLayoutVars>
          <dgm:bulletEnabled val="1"/>
        </dgm:presLayoutVars>
      </dgm:prSet>
      <dgm:spPr/>
      <dgm:t>
        <a:bodyPr/>
        <a:lstStyle/>
        <a:p>
          <a:endParaRPr lang="zh-CN" altLang="en-US"/>
        </a:p>
      </dgm:t>
    </dgm:pt>
    <dgm:pt modelId="{35E83508-E88C-8942-97BC-A301F46B093E}" type="pres">
      <dgm:prSet presAssocID="{022C712E-6368-D046-9507-E46AEE645E74}" presName="vSp" presStyleCnt="0"/>
      <dgm:spPr/>
    </dgm:pt>
    <dgm:pt modelId="{31F5AA0F-8317-5343-9A3B-ACA191C1122D}" type="pres">
      <dgm:prSet presAssocID="{903A086D-9459-9149-95EB-40345A436C24}" presName="horFlow" presStyleCnt="0"/>
      <dgm:spPr/>
    </dgm:pt>
    <dgm:pt modelId="{97EFCB69-D4D1-E544-967E-FDAC40B74299}" type="pres">
      <dgm:prSet presAssocID="{903A086D-9459-9149-95EB-40345A436C24}" presName="bigChev" presStyleLbl="node1" presStyleIdx="2" presStyleCnt="3" custScaleX="305614"/>
      <dgm:spPr/>
      <dgm:t>
        <a:bodyPr/>
        <a:lstStyle/>
        <a:p>
          <a:endParaRPr lang="zh-CN" altLang="en-US"/>
        </a:p>
      </dgm:t>
    </dgm:pt>
    <dgm:pt modelId="{52B94C33-6A79-7D45-907A-A5C78CA34277}" type="pres">
      <dgm:prSet presAssocID="{B104F8A6-011A-224E-BDC5-079E11BD1B87}" presName="parTrans" presStyleCnt="0"/>
      <dgm:spPr/>
    </dgm:pt>
    <dgm:pt modelId="{E3791BC3-272E-E647-8036-04866A9B9DDF}" type="pres">
      <dgm:prSet presAssocID="{BC223A58-F41D-1347-B933-F336D2FEF86D}" presName="node" presStyleLbl="alignAccFollowNode1" presStyleIdx="4" presStyleCnt="6" custScaleX="206021">
        <dgm:presLayoutVars>
          <dgm:bulletEnabled val="1"/>
        </dgm:presLayoutVars>
      </dgm:prSet>
      <dgm:spPr/>
      <dgm:t>
        <a:bodyPr/>
        <a:lstStyle/>
        <a:p>
          <a:endParaRPr lang="zh-CN" altLang="en-US"/>
        </a:p>
      </dgm:t>
    </dgm:pt>
    <dgm:pt modelId="{3F18E8EA-6E90-3148-8173-9FFD2BFE2BFD}" type="pres">
      <dgm:prSet presAssocID="{AEBFD488-6906-3F48-AA5A-47BC3C7FBC29}" presName="sibTrans" presStyleCnt="0"/>
      <dgm:spPr/>
    </dgm:pt>
    <dgm:pt modelId="{00BCCD55-E1A3-3D40-B191-B9761320AB6A}" type="pres">
      <dgm:prSet presAssocID="{39980052-F0B4-4245-8939-12697FCF9718}" presName="node" presStyleLbl="alignAccFollowNode1" presStyleIdx="5" presStyleCnt="6" custScaleX="206021">
        <dgm:presLayoutVars>
          <dgm:bulletEnabled val="1"/>
        </dgm:presLayoutVars>
      </dgm:prSet>
      <dgm:spPr/>
      <dgm:t>
        <a:bodyPr/>
        <a:lstStyle/>
        <a:p>
          <a:endParaRPr lang="zh-CN" altLang="en-US"/>
        </a:p>
      </dgm:t>
    </dgm:pt>
  </dgm:ptLst>
  <dgm:cxnLst>
    <dgm:cxn modelId="{34C4B34D-F1AA-4048-A4D3-5A3285DA06A7}" type="presOf" srcId="{91B8A812-30D5-E640-A72F-D5A7AFC6BE15}" destId="{B4B76170-1006-BA43-91F0-610C1E28F8F5}" srcOrd="0" destOrd="0" presId="urn:microsoft.com/office/officeart/2005/8/layout/lProcess3"/>
    <dgm:cxn modelId="{F9094375-2B06-334A-9ED4-DE1B7099CF5E}" srcId="{5EAA9501-C325-1542-A2B0-244773606BB9}" destId="{903A086D-9459-9149-95EB-40345A436C24}" srcOrd="2" destOrd="0" parTransId="{F4E80173-C3B0-5540-95FC-409CB1A77FEA}" sibTransId="{6A89B2CB-FB26-B54C-ABB9-59FC1A170115}"/>
    <dgm:cxn modelId="{CD491E50-7B0F-9B4C-B41C-81E626F4F27C}" srcId="{903A086D-9459-9149-95EB-40345A436C24}" destId="{39980052-F0B4-4245-8939-12697FCF9718}" srcOrd="1" destOrd="0" parTransId="{80EB3D2F-D120-984D-955D-75886651E98E}" sibTransId="{4D94C08D-7FE3-3F48-B6EA-C8E997075480}"/>
    <dgm:cxn modelId="{BE201495-DD67-534F-943E-7C4F1C25A007}" type="presOf" srcId="{022C712E-6368-D046-9507-E46AEE645E74}" destId="{C05A452D-D29D-EA4C-9FE8-BC4CBD022DC1}" srcOrd="0" destOrd="0" presId="urn:microsoft.com/office/officeart/2005/8/layout/lProcess3"/>
    <dgm:cxn modelId="{57F4EDF4-551E-874E-B942-E79521DB3719}" type="presOf" srcId="{5EAA9501-C325-1542-A2B0-244773606BB9}" destId="{D02255CF-CBE7-964C-8B34-D9C5BC0A8660}" srcOrd="0" destOrd="0" presId="urn:microsoft.com/office/officeart/2005/8/layout/lProcess3"/>
    <dgm:cxn modelId="{8B6C38A0-41AD-334A-B65C-C3BF2E12A9A2}" type="presOf" srcId="{39980052-F0B4-4245-8939-12697FCF9718}" destId="{00BCCD55-E1A3-3D40-B191-B9761320AB6A}" srcOrd="0" destOrd="0" presId="urn:microsoft.com/office/officeart/2005/8/layout/lProcess3"/>
    <dgm:cxn modelId="{ACDC02AC-015B-5343-8A06-2B2781F4A577}" srcId="{5EAA9501-C325-1542-A2B0-244773606BB9}" destId="{91B8A812-30D5-E640-A72F-D5A7AFC6BE15}" srcOrd="0" destOrd="0" parTransId="{B451A0E1-C14A-C040-87DD-01AB8BEF3ADA}" sibTransId="{62F74E99-A736-4E4D-A951-E91B7A97162C}"/>
    <dgm:cxn modelId="{C5903055-EC69-5A47-AA10-69FB92C15105}" srcId="{022C712E-6368-D046-9507-E46AEE645E74}" destId="{ABE81B98-FA2B-234D-8438-6E94D1F685CD}" srcOrd="1" destOrd="0" parTransId="{501CD45D-ADC8-8340-B650-54DD51347FA3}" sibTransId="{371AFE84-F890-6648-9B12-8A12501A7DA9}"/>
    <dgm:cxn modelId="{D9832970-F178-BE40-8FB6-A507C7966021}" srcId="{91B8A812-30D5-E640-A72F-D5A7AFC6BE15}" destId="{B1CC7862-2253-5343-B4E5-FC60691B7609}" srcOrd="0" destOrd="0" parTransId="{7884260A-A963-4644-A2B1-8C82207B8C4E}" sibTransId="{C4073EDD-CD73-014E-862D-B879EB7D0667}"/>
    <dgm:cxn modelId="{2768A8A8-709F-7E48-9B4E-B64956F4440A}" srcId="{91B8A812-30D5-E640-A72F-D5A7AFC6BE15}" destId="{2098C4E3-A296-594F-AC74-026BEE76C470}" srcOrd="1" destOrd="0" parTransId="{2EB6B76D-8323-3B41-AD8A-D0C9C51E7EA7}" sibTransId="{5B4D68FF-FC08-284F-85B8-111B64B53F47}"/>
    <dgm:cxn modelId="{A069A8E6-06F7-954D-8C21-BD0FD2CD9675}" type="presOf" srcId="{BC223A58-F41D-1347-B933-F336D2FEF86D}" destId="{E3791BC3-272E-E647-8036-04866A9B9DDF}" srcOrd="0" destOrd="0" presId="urn:microsoft.com/office/officeart/2005/8/layout/lProcess3"/>
    <dgm:cxn modelId="{640DCD15-CEDC-7F4F-AEA6-C036E891F71D}" srcId="{5EAA9501-C325-1542-A2B0-244773606BB9}" destId="{022C712E-6368-D046-9507-E46AEE645E74}" srcOrd="1" destOrd="0" parTransId="{6C5EE281-A5B0-B44B-A208-D88C3C2ED1C0}" sibTransId="{75E81E67-4C4B-1F45-A148-E5C8CC98D0F1}"/>
    <dgm:cxn modelId="{5DF8C8B2-8A40-2349-AF50-9B488C661EEF}" srcId="{903A086D-9459-9149-95EB-40345A436C24}" destId="{BC223A58-F41D-1347-B933-F336D2FEF86D}" srcOrd="0" destOrd="0" parTransId="{B104F8A6-011A-224E-BDC5-079E11BD1B87}" sibTransId="{AEBFD488-6906-3F48-AA5A-47BC3C7FBC29}"/>
    <dgm:cxn modelId="{1EB056FC-1DEE-BD43-A884-384EC204258E}" type="presOf" srcId="{ABE81B98-FA2B-234D-8438-6E94D1F685CD}" destId="{A304DB1E-E29A-7E41-972B-F479403533BF}" srcOrd="0" destOrd="0" presId="urn:microsoft.com/office/officeart/2005/8/layout/lProcess3"/>
    <dgm:cxn modelId="{A875ACAE-3E4C-4744-B8DE-CBCE78C1EEFA}" srcId="{022C712E-6368-D046-9507-E46AEE645E74}" destId="{C53C9B42-FF95-1744-A526-FD1782698389}" srcOrd="0" destOrd="0" parTransId="{80A36321-E554-ED4C-804C-384CC6F002C9}" sibTransId="{99700CED-0E5E-764B-ACCD-FFFBE3AD4E06}"/>
    <dgm:cxn modelId="{0697541C-EE90-CD41-B943-F646F3FF1B4E}" type="presOf" srcId="{2098C4E3-A296-594F-AC74-026BEE76C470}" destId="{A3FF479E-9820-1D46-A290-1931271D9731}" srcOrd="0" destOrd="0" presId="urn:microsoft.com/office/officeart/2005/8/layout/lProcess3"/>
    <dgm:cxn modelId="{4C56E39A-7119-E04C-B056-77BAA0A61DAB}" type="presOf" srcId="{903A086D-9459-9149-95EB-40345A436C24}" destId="{97EFCB69-D4D1-E544-967E-FDAC40B74299}" srcOrd="0" destOrd="0" presId="urn:microsoft.com/office/officeart/2005/8/layout/lProcess3"/>
    <dgm:cxn modelId="{46839952-A11B-8846-8452-25A009A8DB64}" type="presOf" srcId="{C53C9B42-FF95-1744-A526-FD1782698389}" destId="{D53C195D-5BFA-AF42-804D-C448E2036A09}" srcOrd="0" destOrd="0" presId="urn:microsoft.com/office/officeart/2005/8/layout/lProcess3"/>
    <dgm:cxn modelId="{076F13A4-AC32-B34C-B080-72163FB61941}" type="presOf" srcId="{B1CC7862-2253-5343-B4E5-FC60691B7609}" destId="{2A111745-8A39-7B49-B1B6-3B6621D1C245}" srcOrd="0" destOrd="0" presId="urn:microsoft.com/office/officeart/2005/8/layout/lProcess3"/>
    <dgm:cxn modelId="{6DAA8A8C-0496-B247-A8BE-1E40CCA24562}" type="presParOf" srcId="{D02255CF-CBE7-964C-8B34-D9C5BC0A8660}" destId="{12F93D5F-B4F7-5742-B9F8-4AF343EB481A}" srcOrd="0" destOrd="0" presId="urn:microsoft.com/office/officeart/2005/8/layout/lProcess3"/>
    <dgm:cxn modelId="{AC6B664F-1940-3C44-9447-40AE6B179B44}" type="presParOf" srcId="{12F93D5F-B4F7-5742-B9F8-4AF343EB481A}" destId="{B4B76170-1006-BA43-91F0-610C1E28F8F5}" srcOrd="0" destOrd="0" presId="urn:microsoft.com/office/officeart/2005/8/layout/lProcess3"/>
    <dgm:cxn modelId="{3629F05E-F1B7-374B-964C-F97436181C2D}" type="presParOf" srcId="{12F93D5F-B4F7-5742-B9F8-4AF343EB481A}" destId="{F7E12ABE-7EA4-8040-BD5C-10E292D88731}" srcOrd="1" destOrd="0" presId="urn:microsoft.com/office/officeart/2005/8/layout/lProcess3"/>
    <dgm:cxn modelId="{49498B80-5A12-AC42-935F-E0A30361D243}" type="presParOf" srcId="{12F93D5F-B4F7-5742-B9F8-4AF343EB481A}" destId="{2A111745-8A39-7B49-B1B6-3B6621D1C245}" srcOrd="2" destOrd="0" presId="urn:microsoft.com/office/officeart/2005/8/layout/lProcess3"/>
    <dgm:cxn modelId="{8BB4D24F-B9FC-4744-9B13-21E72BE89AD3}" type="presParOf" srcId="{12F93D5F-B4F7-5742-B9F8-4AF343EB481A}" destId="{C03B9166-12F3-6E41-B449-A4B65AC2DC93}" srcOrd="3" destOrd="0" presId="urn:microsoft.com/office/officeart/2005/8/layout/lProcess3"/>
    <dgm:cxn modelId="{48D1B0E4-3BF3-E04E-A1D0-724FDCC0392D}" type="presParOf" srcId="{12F93D5F-B4F7-5742-B9F8-4AF343EB481A}" destId="{A3FF479E-9820-1D46-A290-1931271D9731}" srcOrd="4" destOrd="0" presId="urn:microsoft.com/office/officeart/2005/8/layout/lProcess3"/>
    <dgm:cxn modelId="{1DC6B36A-620F-5147-902D-458054097322}" type="presParOf" srcId="{D02255CF-CBE7-964C-8B34-D9C5BC0A8660}" destId="{653382C1-52C5-2A4F-A7FD-3B4B9642F67A}" srcOrd="1" destOrd="0" presId="urn:microsoft.com/office/officeart/2005/8/layout/lProcess3"/>
    <dgm:cxn modelId="{715D02BC-A409-9145-858E-04532BF42B71}" type="presParOf" srcId="{D02255CF-CBE7-964C-8B34-D9C5BC0A8660}" destId="{F2374EC8-EEC6-404A-A66C-07AD01CE316B}" srcOrd="2" destOrd="0" presId="urn:microsoft.com/office/officeart/2005/8/layout/lProcess3"/>
    <dgm:cxn modelId="{5CC2BBBA-1294-634C-BE92-93345B60C422}" type="presParOf" srcId="{F2374EC8-EEC6-404A-A66C-07AD01CE316B}" destId="{C05A452D-D29D-EA4C-9FE8-BC4CBD022DC1}" srcOrd="0" destOrd="0" presId="urn:microsoft.com/office/officeart/2005/8/layout/lProcess3"/>
    <dgm:cxn modelId="{2189CE60-4E78-8243-ADA9-4DA1AFB9B036}" type="presParOf" srcId="{F2374EC8-EEC6-404A-A66C-07AD01CE316B}" destId="{EBD025C0-FB24-5941-BA7D-C0FF0F1700F5}" srcOrd="1" destOrd="0" presId="urn:microsoft.com/office/officeart/2005/8/layout/lProcess3"/>
    <dgm:cxn modelId="{089AE449-A825-2E40-A352-612CA12D7DFD}" type="presParOf" srcId="{F2374EC8-EEC6-404A-A66C-07AD01CE316B}" destId="{D53C195D-5BFA-AF42-804D-C448E2036A09}" srcOrd="2" destOrd="0" presId="urn:microsoft.com/office/officeart/2005/8/layout/lProcess3"/>
    <dgm:cxn modelId="{A797BD5D-EDA4-8E42-B121-CBC7563EA4FD}" type="presParOf" srcId="{F2374EC8-EEC6-404A-A66C-07AD01CE316B}" destId="{0738756B-EBF5-0A4C-9ED4-6408A2067046}" srcOrd="3" destOrd="0" presId="urn:microsoft.com/office/officeart/2005/8/layout/lProcess3"/>
    <dgm:cxn modelId="{DBAE607D-D7E5-8947-AC1D-DED4855A2F81}" type="presParOf" srcId="{F2374EC8-EEC6-404A-A66C-07AD01CE316B}" destId="{A304DB1E-E29A-7E41-972B-F479403533BF}" srcOrd="4" destOrd="0" presId="urn:microsoft.com/office/officeart/2005/8/layout/lProcess3"/>
    <dgm:cxn modelId="{62790A4F-AD79-6941-9108-86230FEDE5C0}" type="presParOf" srcId="{D02255CF-CBE7-964C-8B34-D9C5BC0A8660}" destId="{35E83508-E88C-8942-97BC-A301F46B093E}" srcOrd="3" destOrd="0" presId="urn:microsoft.com/office/officeart/2005/8/layout/lProcess3"/>
    <dgm:cxn modelId="{213CA20F-B269-9E4A-A4EF-D75C96E2B7DE}" type="presParOf" srcId="{D02255CF-CBE7-964C-8B34-D9C5BC0A8660}" destId="{31F5AA0F-8317-5343-9A3B-ACA191C1122D}" srcOrd="4" destOrd="0" presId="urn:microsoft.com/office/officeart/2005/8/layout/lProcess3"/>
    <dgm:cxn modelId="{BBC8C71E-45E1-B043-81C9-D264BD058E4B}" type="presParOf" srcId="{31F5AA0F-8317-5343-9A3B-ACA191C1122D}" destId="{97EFCB69-D4D1-E544-967E-FDAC40B74299}" srcOrd="0" destOrd="0" presId="urn:microsoft.com/office/officeart/2005/8/layout/lProcess3"/>
    <dgm:cxn modelId="{097E753B-69E5-0F4E-B530-F30ECDAA19F9}" type="presParOf" srcId="{31F5AA0F-8317-5343-9A3B-ACA191C1122D}" destId="{52B94C33-6A79-7D45-907A-A5C78CA34277}" srcOrd="1" destOrd="0" presId="urn:microsoft.com/office/officeart/2005/8/layout/lProcess3"/>
    <dgm:cxn modelId="{2E156843-B0BD-684D-9311-7D7A9C28AB1D}" type="presParOf" srcId="{31F5AA0F-8317-5343-9A3B-ACA191C1122D}" destId="{E3791BC3-272E-E647-8036-04866A9B9DDF}" srcOrd="2" destOrd="0" presId="urn:microsoft.com/office/officeart/2005/8/layout/lProcess3"/>
    <dgm:cxn modelId="{4B2C2580-3285-424A-A2DE-829D6194B8B9}" type="presParOf" srcId="{31F5AA0F-8317-5343-9A3B-ACA191C1122D}" destId="{3F18E8EA-6E90-3148-8173-9FFD2BFE2BFD}" srcOrd="3" destOrd="0" presId="urn:microsoft.com/office/officeart/2005/8/layout/lProcess3"/>
    <dgm:cxn modelId="{527D5CC1-8E20-3647-A7EC-285483257D9F}" type="presParOf" srcId="{31F5AA0F-8317-5343-9A3B-ACA191C1122D}" destId="{00BCCD55-E1A3-3D40-B191-B9761320AB6A}"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EC995-8BB0-7842-BA79-BADAF4D8DB29}">
      <dsp:nvSpPr>
        <dsp:cNvPr id="0" name=""/>
        <dsp:cNvSpPr/>
      </dsp:nvSpPr>
      <dsp:spPr>
        <a:xfrm rot="5400000">
          <a:off x="384029" y="1796179"/>
          <a:ext cx="1154645" cy="1921304"/>
        </a:xfrm>
        <a:prstGeom prst="corner">
          <a:avLst>
            <a:gd name="adj1" fmla="val 16120"/>
            <a:gd name="adj2" fmla="val 16110"/>
          </a:avLst>
        </a:prstGeom>
        <a:solidFill>
          <a:schemeClr val="accent2">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044B6E6-C116-0E40-9D75-696B9EFFB031}">
      <dsp:nvSpPr>
        <dsp:cNvPr id="0" name=""/>
        <dsp:cNvSpPr/>
      </dsp:nvSpPr>
      <dsp:spPr>
        <a:xfrm>
          <a:off x="191290" y="2370235"/>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dirty="0" smtClean="0"/>
            <a:t>确定数据新闻选题</a:t>
          </a:r>
          <a:endParaRPr lang="zh-CN" altLang="en-US" sz="3100" kern="1200" dirty="0"/>
        </a:p>
      </dsp:txBody>
      <dsp:txXfrm>
        <a:off x="191290" y="2370235"/>
        <a:ext cx="1734564" cy="1520447"/>
      </dsp:txXfrm>
    </dsp:sp>
    <dsp:sp modelId="{CF65212C-3875-454E-92CB-7B58BC88B337}">
      <dsp:nvSpPr>
        <dsp:cNvPr id="0" name=""/>
        <dsp:cNvSpPr/>
      </dsp:nvSpPr>
      <dsp:spPr>
        <a:xfrm>
          <a:off x="1598577" y="1654731"/>
          <a:ext cx="327276" cy="327276"/>
        </a:xfrm>
        <a:prstGeom prst="triangle">
          <a:avLst>
            <a:gd name="adj" fmla="val 100000"/>
          </a:avLst>
        </a:prstGeom>
        <a:solidFill>
          <a:schemeClr val="accent3">
            <a:hueOff val="0"/>
            <a:satOff val="0"/>
            <a:lumOff val="0"/>
            <a:alphaOff val="0"/>
          </a:schemeClr>
        </a:solidFill>
        <a:ln w="10000" cap="flat" cmpd="sng" algn="ctr">
          <a:solidFill>
            <a:schemeClr val="accent3">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226D034-806B-6D4E-B50F-CBEB56FDEFEF}">
      <dsp:nvSpPr>
        <dsp:cNvPr id="0" name=""/>
        <dsp:cNvSpPr/>
      </dsp:nvSpPr>
      <dsp:spPr>
        <a:xfrm rot="5400000">
          <a:off x="2507474" y="1270731"/>
          <a:ext cx="1154645" cy="1921304"/>
        </a:xfrm>
        <a:prstGeom prst="corner">
          <a:avLst>
            <a:gd name="adj1" fmla="val 16120"/>
            <a:gd name="adj2" fmla="val 16110"/>
          </a:avLst>
        </a:prstGeom>
        <a:solidFill>
          <a:schemeClr val="accent4">
            <a:hueOff val="0"/>
            <a:satOff val="0"/>
            <a:lumOff val="0"/>
            <a:alphaOff val="0"/>
          </a:schemeClr>
        </a:solidFill>
        <a:ln w="10000" cap="flat" cmpd="sng" algn="ctr">
          <a:solidFill>
            <a:schemeClr val="accent4">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618F583-55F5-8B4E-83B5-DD05FA9B29C0}">
      <dsp:nvSpPr>
        <dsp:cNvPr id="0" name=""/>
        <dsp:cNvSpPr/>
      </dsp:nvSpPr>
      <dsp:spPr>
        <a:xfrm>
          <a:off x="2314735" y="1844787"/>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dirty="0" smtClean="0"/>
            <a:t>获取数据</a:t>
          </a:r>
          <a:endParaRPr lang="zh-CN" altLang="en-US" sz="3100" kern="1200" dirty="0"/>
        </a:p>
      </dsp:txBody>
      <dsp:txXfrm>
        <a:off x="2314735" y="1844787"/>
        <a:ext cx="1734564" cy="1520447"/>
      </dsp:txXfrm>
    </dsp:sp>
    <dsp:sp modelId="{8521F490-7355-7C4A-8FDF-DF86F345A4F4}">
      <dsp:nvSpPr>
        <dsp:cNvPr id="0" name=""/>
        <dsp:cNvSpPr/>
      </dsp:nvSpPr>
      <dsp:spPr>
        <a:xfrm>
          <a:off x="3722023" y="1129282"/>
          <a:ext cx="327276" cy="327276"/>
        </a:xfrm>
        <a:prstGeom prst="triangle">
          <a:avLst>
            <a:gd name="adj" fmla="val 100000"/>
          </a:avLst>
        </a:prstGeom>
        <a:solidFill>
          <a:schemeClr val="accent5">
            <a:hueOff val="0"/>
            <a:satOff val="0"/>
            <a:lumOff val="0"/>
            <a:alphaOff val="0"/>
          </a:schemeClr>
        </a:solidFill>
        <a:ln w="10000" cap="flat" cmpd="sng" algn="ctr">
          <a:solidFill>
            <a:schemeClr val="accent5">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E36E0BB-A9CA-E04A-BF45-FDB9A70FA815}">
      <dsp:nvSpPr>
        <dsp:cNvPr id="0" name=""/>
        <dsp:cNvSpPr/>
      </dsp:nvSpPr>
      <dsp:spPr>
        <a:xfrm rot="5400000">
          <a:off x="4630919" y="745282"/>
          <a:ext cx="1154645" cy="1921304"/>
        </a:xfrm>
        <a:prstGeom prst="corner">
          <a:avLst>
            <a:gd name="adj1" fmla="val 16120"/>
            <a:gd name="adj2" fmla="val 16110"/>
          </a:avLst>
        </a:prstGeom>
        <a:solidFill>
          <a:schemeClr val="accent6">
            <a:hueOff val="0"/>
            <a:satOff val="0"/>
            <a:lumOff val="0"/>
            <a:alphaOff val="0"/>
          </a:schemeClr>
        </a:solidFill>
        <a:ln w="10000" cap="flat" cmpd="sng" algn="ctr">
          <a:solidFill>
            <a:schemeClr val="accent6">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B88328D-32B4-704B-8502-04A03343ADA3}">
      <dsp:nvSpPr>
        <dsp:cNvPr id="0" name=""/>
        <dsp:cNvSpPr/>
      </dsp:nvSpPr>
      <dsp:spPr>
        <a:xfrm>
          <a:off x="4438180" y="1319338"/>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dirty="0" smtClean="0"/>
            <a:t>分析数据</a:t>
          </a:r>
          <a:endParaRPr lang="zh-CN" altLang="en-US" sz="3100" kern="1200" dirty="0"/>
        </a:p>
      </dsp:txBody>
      <dsp:txXfrm>
        <a:off x="4438180" y="1319338"/>
        <a:ext cx="1734564" cy="1520447"/>
      </dsp:txXfrm>
    </dsp:sp>
    <dsp:sp modelId="{637A2340-4AC7-1D43-8537-47B55480CE99}">
      <dsp:nvSpPr>
        <dsp:cNvPr id="0" name=""/>
        <dsp:cNvSpPr/>
      </dsp:nvSpPr>
      <dsp:spPr>
        <a:xfrm>
          <a:off x="5845468" y="603833"/>
          <a:ext cx="327276" cy="327276"/>
        </a:xfrm>
        <a:prstGeom prst="triangle">
          <a:avLst>
            <a:gd name="adj" fmla="val 100000"/>
          </a:avLst>
        </a:prstGeom>
        <a:solidFill>
          <a:schemeClr val="accent2">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503C1BB-228E-0841-BE69-70163FDF3122}">
      <dsp:nvSpPr>
        <dsp:cNvPr id="0" name=""/>
        <dsp:cNvSpPr/>
      </dsp:nvSpPr>
      <dsp:spPr>
        <a:xfrm rot="5400000">
          <a:off x="6754365" y="219833"/>
          <a:ext cx="1154645" cy="1921304"/>
        </a:xfrm>
        <a:prstGeom prst="corner">
          <a:avLst>
            <a:gd name="adj1" fmla="val 16120"/>
            <a:gd name="adj2" fmla="val 16110"/>
          </a:avLst>
        </a:prstGeom>
        <a:solidFill>
          <a:schemeClr val="accent3">
            <a:hueOff val="0"/>
            <a:satOff val="0"/>
            <a:lumOff val="0"/>
            <a:alphaOff val="0"/>
          </a:schemeClr>
        </a:solidFill>
        <a:ln w="10000" cap="flat" cmpd="sng" algn="ctr">
          <a:solidFill>
            <a:schemeClr val="accent3">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EC11FF4-9354-3F4D-B73F-81D2DC563ED0}">
      <dsp:nvSpPr>
        <dsp:cNvPr id="0" name=""/>
        <dsp:cNvSpPr/>
      </dsp:nvSpPr>
      <dsp:spPr>
        <a:xfrm>
          <a:off x="6561626" y="793889"/>
          <a:ext cx="1734564" cy="152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zh-CN" altLang="zh-CN" sz="3100" kern="1200" smtClean="0"/>
            <a:t>可视化呈现</a:t>
          </a:r>
          <a:endParaRPr lang="zh-CN" altLang="en-US" sz="3100" kern="1200"/>
        </a:p>
      </dsp:txBody>
      <dsp:txXfrm>
        <a:off x="6561626" y="793889"/>
        <a:ext cx="1734564" cy="1520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76170-1006-BA43-91F0-610C1E28F8F5}">
      <dsp:nvSpPr>
        <dsp:cNvPr id="0" name=""/>
        <dsp:cNvSpPr/>
      </dsp:nvSpPr>
      <dsp:spPr>
        <a:xfrm>
          <a:off x="559" y="181103"/>
          <a:ext cx="3346649" cy="448025"/>
        </a:xfrm>
        <a:prstGeom prst="chevron">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批判思维</a:t>
          </a:r>
          <a:endParaRPr lang="zh-CN" altLang="en-US" sz="3200" kern="1200" dirty="0"/>
        </a:p>
      </dsp:txBody>
      <dsp:txXfrm>
        <a:off x="224572" y="181103"/>
        <a:ext cx="2898624" cy="448025"/>
      </dsp:txXfrm>
    </dsp:sp>
    <dsp:sp modelId="{2A111745-8A39-7B49-B1B6-3B6621D1C245}">
      <dsp:nvSpPr>
        <dsp:cNvPr id="0" name=""/>
        <dsp:cNvSpPr/>
      </dsp:nvSpPr>
      <dsp:spPr>
        <a:xfrm>
          <a:off x="3201600" y="219185"/>
          <a:ext cx="2315830" cy="371861"/>
        </a:xfrm>
        <a:prstGeom prst="chevron">
          <a:avLst/>
        </a:prstGeom>
        <a:solidFill>
          <a:schemeClr val="accent2">
            <a:tint val="40000"/>
            <a:alpha val="90000"/>
            <a:hueOff val="0"/>
            <a:satOff val="0"/>
            <a:lumOff val="0"/>
            <a:alphaOff val="0"/>
          </a:schemeClr>
        </a:solidFill>
        <a:ln w="100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数据新闻编辑</a:t>
          </a:r>
          <a:endParaRPr lang="zh-CN" altLang="en-US" sz="2400" kern="1200" dirty="0"/>
        </a:p>
      </dsp:txBody>
      <dsp:txXfrm>
        <a:off x="3387531" y="219185"/>
        <a:ext cx="1943969" cy="371861"/>
      </dsp:txXfrm>
    </dsp:sp>
    <dsp:sp modelId="{A3FF479E-9820-1D46-A290-1931271D9731}">
      <dsp:nvSpPr>
        <dsp:cNvPr id="0" name=""/>
        <dsp:cNvSpPr/>
      </dsp:nvSpPr>
      <dsp:spPr>
        <a:xfrm>
          <a:off x="5387279" y="219185"/>
          <a:ext cx="1139233" cy="371861"/>
        </a:xfrm>
        <a:prstGeom prst="chevron">
          <a:avLst/>
        </a:prstGeom>
        <a:solidFill>
          <a:schemeClr val="accent3">
            <a:tint val="40000"/>
            <a:alpha val="90000"/>
            <a:hueOff val="0"/>
            <a:satOff val="0"/>
            <a:lumOff val="0"/>
            <a:alphaOff val="0"/>
          </a:schemeClr>
        </a:solidFill>
        <a:ln w="10000"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CN" altLang="en-US" sz="2000" kern="1200" dirty="0" smtClean="0"/>
            <a:t>选题</a:t>
          </a:r>
          <a:endParaRPr lang="zh-CN" altLang="en-US" sz="2000" kern="1200" dirty="0"/>
        </a:p>
      </dsp:txBody>
      <dsp:txXfrm>
        <a:off x="5573210" y="219185"/>
        <a:ext cx="767372" cy="371861"/>
      </dsp:txXfrm>
    </dsp:sp>
    <dsp:sp modelId="{C05A452D-D29D-EA4C-9FE8-BC4CBD022DC1}">
      <dsp:nvSpPr>
        <dsp:cNvPr id="0" name=""/>
        <dsp:cNvSpPr/>
      </dsp:nvSpPr>
      <dsp:spPr>
        <a:xfrm>
          <a:off x="559" y="691852"/>
          <a:ext cx="3816907" cy="448025"/>
        </a:xfrm>
        <a:prstGeom prst="chevron">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计算思维</a:t>
          </a:r>
          <a:endParaRPr lang="zh-CN" altLang="en-US" sz="3200" kern="1200" dirty="0"/>
        </a:p>
      </dsp:txBody>
      <dsp:txXfrm>
        <a:off x="224572" y="691852"/>
        <a:ext cx="3368882" cy="448025"/>
      </dsp:txXfrm>
    </dsp:sp>
    <dsp:sp modelId="{D53C195D-5BFA-AF42-804D-C448E2036A09}">
      <dsp:nvSpPr>
        <dsp:cNvPr id="0" name=""/>
        <dsp:cNvSpPr/>
      </dsp:nvSpPr>
      <dsp:spPr>
        <a:xfrm>
          <a:off x="3671859" y="729934"/>
          <a:ext cx="1740337" cy="371861"/>
        </a:xfrm>
        <a:prstGeom prst="chevron">
          <a:avLst/>
        </a:prstGeom>
        <a:solidFill>
          <a:schemeClr val="accent4">
            <a:tint val="40000"/>
            <a:alpha val="90000"/>
            <a:hueOff val="0"/>
            <a:satOff val="0"/>
            <a:lumOff val="0"/>
            <a:alphaOff val="0"/>
          </a:schemeClr>
        </a:solidFill>
        <a:ln w="10000"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程序员</a:t>
          </a:r>
          <a:endParaRPr lang="zh-CN" altLang="en-US" sz="2800" kern="1200" dirty="0"/>
        </a:p>
      </dsp:txBody>
      <dsp:txXfrm>
        <a:off x="3857790" y="729934"/>
        <a:ext cx="1368476" cy="371861"/>
      </dsp:txXfrm>
    </dsp:sp>
    <dsp:sp modelId="{A304DB1E-E29A-7E41-972B-F479403533BF}">
      <dsp:nvSpPr>
        <dsp:cNvPr id="0" name=""/>
        <dsp:cNvSpPr/>
      </dsp:nvSpPr>
      <dsp:spPr>
        <a:xfrm>
          <a:off x="5282045" y="729934"/>
          <a:ext cx="2613746" cy="371861"/>
        </a:xfrm>
        <a:prstGeom prst="chevron">
          <a:avLst/>
        </a:prstGeom>
        <a:solidFill>
          <a:schemeClr val="accent5">
            <a:tint val="40000"/>
            <a:alpha val="90000"/>
            <a:hueOff val="0"/>
            <a:satOff val="0"/>
            <a:lumOff val="0"/>
            <a:alphaOff val="0"/>
          </a:schemeClr>
        </a:solidFill>
        <a:ln w="100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CN" altLang="en-US" sz="2000" kern="1200" dirty="0" smtClean="0"/>
            <a:t>获取数据</a:t>
          </a:r>
          <a:r>
            <a:rPr lang="en-US" altLang="zh-CN" sz="2000" kern="1200" dirty="0" smtClean="0"/>
            <a:t>&amp;</a:t>
          </a:r>
          <a:r>
            <a:rPr lang="zh-CN" altLang="en-US" sz="2000" kern="1200" dirty="0" smtClean="0"/>
            <a:t>数据挖掘</a:t>
          </a:r>
          <a:endParaRPr lang="zh-CN" altLang="en-US" sz="2000" kern="1200" dirty="0"/>
        </a:p>
      </dsp:txBody>
      <dsp:txXfrm>
        <a:off x="5467976" y="729934"/>
        <a:ext cx="2241885" cy="371861"/>
      </dsp:txXfrm>
    </dsp:sp>
    <dsp:sp modelId="{97EFCB69-D4D1-E544-967E-FDAC40B74299}">
      <dsp:nvSpPr>
        <dsp:cNvPr id="0" name=""/>
        <dsp:cNvSpPr/>
      </dsp:nvSpPr>
      <dsp:spPr>
        <a:xfrm>
          <a:off x="559" y="1202601"/>
          <a:ext cx="3423071" cy="448025"/>
        </a:xfrm>
        <a:prstGeom prst="chevron">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可视化思维</a:t>
          </a:r>
          <a:endParaRPr lang="zh-CN" altLang="en-US" sz="2800" kern="1200" dirty="0"/>
        </a:p>
      </dsp:txBody>
      <dsp:txXfrm>
        <a:off x="224572" y="1202601"/>
        <a:ext cx="2975046" cy="448025"/>
      </dsp:txXfrm>
    </dsp:sp>
    <dsp:sp modelId="{E3791BC3-272E-E647-8036-04866A9B9DDF}">
      <dsp:nvSpPr>
        <dsp:cNvPr id="0" name=""/>
        <dsp:cNvSpPr/>
      </dsp:nvSpPr>
      <dsp:spPr>
        <a:xfrm>
          <a:off x="3278022" y="1240683"/>
          <a:ext cx="1915279" cy="371861"/>
        </a:xfrm>
        <a:prstGeom prst="chevron">
          <a:avLst/>
        </a:prstGeom>
        <a:solidFill>
          <a:schemeClr val="accent6">
            <a:tint val="40000"/>
            <a:alpha val="90000"/>
            <a:hueOff val="0"/>
            <a:satOff val="0"/>
            <a:lumOff val="0"/>
            <a:alphaOff val="0"/>
          </a:schemeClr>
        </a:solidFill>
        <a:ln w="10000" cap="flat"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设计师</a:t>
          </a:r>
          <a:endParaRPr lang="zh-CN" altLang="en-US" sz="2400" kern="1200" dirty="0"/>
        </a:p>
      </dsp:txBody>
      <dsp:txXfrm>
        <a:off x="3463953" y="1240683"/>
        <a:ext cx="1543418" cy="371861"/>
      </dsp:txXfrm>
    </dsp:sp>
    <dsp:sp modelId="{00BCCD55-E1A3-3D40-B191-B9761320AB6A}">
      <dsp:nvSpPr>
        <dsp:cNvPr id="0" name=""/>
        <dsp:cNvSpPr/>
      </dsp:nvSpPr>
      <dsp:spPr>
        <a:xfrm>
          <a:off x="5063151" y="1240683"/>
          <a:ext cx="1915279" cy="371861"/>
        </a:xfrm>
        <a:prstGeom prst="chevron">
          <a:avLst/>
        </a:prstGeom>
        <a:solidFill>
          <a:schemeClr val="accent2">
            <a:tint val="40000"/>
            <a:alpha val="90000"/>
            <a:hueOff val="0"/>
            <a:satOff val="0"/>
            <a:lumOff val="0"/>
            <a:alphaOff val="0"/>
          </a:schemeClr>
        </a:solidFill>
        <a:ln w="100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可视化呈现</a:t>
          </a:r>
          <a:endParaRPr lang="zh-CN" altLang="en-US" sz="2000" kern="1200" dirty="0"/>
        </a:p>
      </dsp:txBody>
      <dsp:txXfrm>
        <a:off x="5249082" y="1240683"/>
        <a:ext cx="1543418" cy="371861"/>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7E9F26-7A95-6149-8B2D-A06218ED18C8}" type="datetimeFigureOut">
              <a:rPr kumimoji="1" lang="zh-CN" altLang="en-US" smtClean="0"/>
              <a:t>18/9/29</a:t>
            </a:fld>
            <a:endParaRPr kumimoji="1"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5FE9D8-4EFA-2B46-BAB5-A0B0368B9AD8}" type="slidenum">
              <a:rPr kumimoji="1" lang="zh-CN" altLang="en-US" smtClean="0"/>
              <a:t>‹#›</a:t>
            </a:fld>
            <a:endParaRPr kumimoji="1" lang="zh-CN" altLang="en-US"/>
          </a:p>
        </p:txBody>
      </p:sp>
    </p:spTree>
    <p:extLst>
      <p:ext uri="{BB962C8B-B14F-4D97-AF65-F5344CB8AC3E}">
        <p14:creationId xmlns:p14="http://schemas.microsoft.com/office/powerpoint/2010/main" val="13656921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有限的空间中，密纳德展示了六个维度的数据：拿破仑军队规模、进军距离、温度、经纬度、进军方向、特定日期所对应的地点。其中，温度和特定日期在地图下方展示；地理位置和温度之间的对应关系通过特定的日期连接起来。</a:t>
            </a:r>
          </a:p>
          <a:p>
            <a:endParaRPr kumimoji="1" lang="zh-CN" altLang="en-US" dirty="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19</a:t>
            </a:fld>
            <a:endParaRPr kumimoji="1" lang="zh-CN" altLang="en-US"/>
          </a:p>
        </p:txBody>
      </p:sp>
    </p:spTree>
    <p:extLst>
      <p:ext uri="{BB962C8B-B14F-4D97-AF65-F5344CB8AC3E}">
        <p14:creationId xmlns:p14="http://schemas.microsoft.com/office/powerpoint/2010/main" val="268864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John</a:t>
            </a:r>
            <a:r>
              <a:rPr lang="en-US" altLang="zh-CN" baseline="0" dirty="0" smtClean="0"/>
              <a:t> Snow</a:t>
            </a:r>
            <a:r>
              <a:rPr lang="zh-CN" altLang="en-US" baseline="0" dirty="0" smtClean="0"/>
              <a:t>说服了</a:t>
            </a:r>
            <a:r>
              <a:rPr lang="en-US" altLang="zh-CN" baseline="0" dirty="0" smtClean="0"/>
              <a:t>Henry W</a:t>
            </a:r>
            <a:r>
              <a:rPr lang="en-US" altLang="zh-CN" dirty="0" smtClean="0"/>
              <a:t>hitehead</a:t>
            </a:r>
            <a:endParaRPr lang="zh-CN" altLang="en-US" dirty="0"/>
          </a:p>
        </p:txBody>
      </p:sp>
    </p:spTree>
    <p:extLst>
      <p:ext uri="{BB962C8B-B14F-4D97-AF65-F5344CB8AC3E}">
        <p14:creationId xmlns:p14="http://schemas.microsoft.com/office/powerpoint/2010/main" val="2101595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22</a:t>
            </a:fld>
            <a:endParaRPr kumimoji="1" lang="zh-CN" altLang="en-US"/>
          </a:p>
        </p:txBody>
      </p:sp>
    </p:spTree>
    <p:extLst>
      <p:ext uri="{BB962C8B-B14F-4D97-AF65-F5344CB8AC3E}">
        <p14:creationId xmlns:p14="http://schemas.microsoft.com/office/powerpoint/2010/main" val="118842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38</a:t>
            </a:fld>
            <a:endParaRPr kumimoji="1" lang="zh-CN" altLang="en-US"/>
          </a:p>
        </p:txBody>
      </p:sp>
    </p:spTree>
    <p:extLst>
      <p:ext uri="{BB962C8B-B14F-4D97-AF65-F5344CB8AC3E}">
        <p14:creationId xmlns:p14="http://schemas.microsoft.com/office/powerpoint/2010/main" val="249602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30000" dirty="0" smtClean="0"/>
          </a:p>
        </p:txBody>
      </p:sp>
      <p:sp>
        <p:nvSpPr>
          <p:cNvPr id="4" name="幻灯片编号占位符 3"/>
          <p:cNvSpPr>
            <a:spLocks noGrp="1"/>
          </p:cNvSpPr>
          <p:nvPr>
            <p:ph type="sldNum" sz="quarter" idx="10"/>
          </p:nvPr>
        </p:nvSpPr>
        <p:spPr/>
        <p:txBody>
          <a:bodyPr/>
          <a:lstStyle/>
          <a:p>
            <a:fld id="{205FE9D8-4EFA-2B46-BAB5-A0B0368B9AD8}" type="slidenum">
              <a:rPr kumimoji="1" lang="zh-CN" altLang="en-US" smtClean="0"/>
              <a:t>39</a:t>
            </a:fld>
            <a:endParaRPr kumimoji="1" lang="zh-CN" altLang="en-US"/>
          </a:p>
        </p:txBody>
      </p:sp>
    </p:spTree>
    <p:extLst>
      <p:ext uri="{BB962C8B-B14F-4D97-AF65-F5344CB8AC3E}">
        <p14:creationId xmlns:p14="http://schemas.microsoft.com/office/powerpoint/2010/main" val="135646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7" name="矩形 6"/>
          <p:cNvSpPr/>
          <p:nvPr/>
        </p:nvSpPr>
        <p:spPr bwMode="white">
          <a:xfrm>
            <a:off x="0" y="497586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5044440"/>
            <a:ext cx="2249424"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5036820"/>
            <a:ext cx="6784848"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3365500"/>
            <a:ext cx="6477000" cy="15240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5041698"/>
            <a:ext cx="6705600" cy="5715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76200" y="5057249"/>
            <a:ext cx="2057400" cy="571500"/>
          </a:xfrm>
        </p:spPr>
        <p:txBody>
          <a:bodyPr>
            <a:noAutofit/>
          </a:bodyPr>
          <a:lstStyle>
            <a:lvl1pPr algn="ctr">
              <a:defRPr sz="2000">
                <a:solidFill>
                  <a:srgbClr val="FFFFFF"/>
                </a:solidFill>
              </a:defRPr>
            </a:lvl1pPr>
          </a:lstStyle>
          <a:p>
            <a:pPr algn="ctr" eaLnBrk="1" latinLnBrk="0" hangingPunct="1"/>
            <a:fld id="{23A271A1-F6D6-438B-A432-4747EE7ECD40}" type="datetimeFigureOut">
              <a:rPr lang="en-US" smtClean="0"/>
              <a:pPr algn="ctr" eaLnBrk="1" latinLnBrk="0" hangingPunct="1"/>
              <a:t>18/9/29</a:t>
            </a:fld>
            <a:endParaRPr lang="en-US" sz="2000" dirty="0">
              <a:solidFill>
                <a:srgbClr val="FFFFFF"/>
              </a:solidFill>
            </a:endParaRPr>
          </a:p>
        </p:txBody>
      </p:sp>
      <p:sp>
        <p:nvSpPr>
          <p:cNvPr id="17" name="页脚占位符 16"/>
          <p:cNvSpPr>
            <a:spLocks noGrp="1"/>
          </p:cNvSpPr>
          <p:nvPr>
            <p:ph type="ftr" sz="quarter" idx="11"/>
          </p:nvPr>
        </p:nvSpPr>
        <p:spPr>
          <a:xfrm>
            <a:off x="2085393" y="197116"/>
            <a:ext cx="5867400" cy="304271"/>
          </a:xfrm>
        </p:spPr>
        <p:txBody>
          <a:bodyPr/>
          <a:lstStyle>
            <a:lvl1pPr algn="r">
              <a:defRPr>
                <a:solidFill>
                  <a:schemeClr val="tx2"/>
                </a:solidFill>
              </a:defRPr>
            </a:lvl1pPr>
          </a:lstStyle>
          <a:p>
            <a:pPr algn="r" eaLnBrk="1" latinLnBrk="0" hangingPunct="1"/>
            <a:endParaRPr kumimoji="0" lang="en-US" dirty="0">
              <a:solidFill>
                <a:schemeClr val="tx2"/>
              </a:solidFill>
            </a:endParaRPr>
          </a:p>
        </p:txBody>
      </p:sp>
      <p:sp>
        <p:nvSpPr>
          <p:cNvPr id="29" name="幻灯片编号占位符 28"/>
          <p:cNvSpPr>
            <a:spLocks noGrp="1"/>
          </p:cNvSpPr>
          <p:nvPr>
            <p:ph type="sldNum" sz="quarter" idx="12"/>
          </p:nvPr>
        </p:nvSpPr>
        <p:spPr>
          <a:xfrm>
            <a:off x="8001000" y="190500"/>
            <a:ext cx="838200" cy="317500"/>
          </a:xfrm>
        </p:spPr>
        <p:txBody>
          <a:bodyPr/>
          <a:lstStyle>
            <a:lvl1pPr>
              <a:defRPr>
                <a:solidFill>
                  <a:schemeClr val="tx2"/>
                </a:solidFill>
              </a:defRPr>
            </a:lvl1pPr>
          </a:lstStyle>
          <a:p>
            <a:fld id="{F0C94032-CD4C-4C25-B0C2-CEC720522D92}" type="slidenum">
              <a:rPr kumimoji="0" lang="en-US" smtClean="0"/>
              <a:pPr eaLnBrk="1" latinLnBrk="0" hangingPunct="1"/>
              <a:t>‹#›</a:t>
            </a:fld>
            <a:endParaRPr kumimoji="0" lang="en-US" dirty="0">
              <a:solidFill>
                <a:schemeClr val="tx2"/>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18/9/29</a:t>
            </a:fld>
            <a:endParaRPr lang="en-US"/>
          </a:p>
        </p:txBody>
      </p:sp>
      <p:sp>
        <p:nvSpPr>
          <p:cNvPr id="5" name="页脚占位符 4"/>
          <p:cNvSpPr>
            <a:spLocks noGrp="1"/>
          </p:cNvSpPr>
          <p:nvPr>
            <p:ph type="ftr" sz="quarter" idx="11"/>
          </p:nvPr>
        </p:nvSpPr>
        <p:spPr/>
        <p:txBody>
          <a:bodyPr/>
          <a:lstStyle/>
          <a:p>
            <a:endParaRPr kumimoji="0" lang="en-US"/>
          </a:p>
        </p:txBody>
      </p:sp>
      <p:sp>
        <p:nvSpPr>
          <p:cNvPr id="6" name="幻灯片编号占位符 5"/>
          <p:cNvSpPr>
            <a:spLocks noGrp="1"/>
          </p:cNvSpPr>
          <p:nvPr>
            <p:ph type="sldNum" sz="quarter" idx="12"/>
          </p:nvPr>
        </p:nvSpPr>
        <p:spPr/>
        <p:txBody>
          <a:bodyPr/>
          <a:lstStyle/>
          <a:p>
            <a:fld id="{F0C94032-CD4C-4C25-B0C2-CEC720522D92}"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508001"/>
            <a:ext cx="2057400" cy="4597136"/>
          </a:xfrm>
        </p:spPr>
        <p:txBody>
          <a:bodyPr vert="eaVert"/>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a:xfrm>
            <a:off x="457200" y="508000"/>
            <a:ext cx="5562600" cy="4597137"/>
          </a:xfrm>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a:xfrm>
            <a:off x="6553200" y="5207002"/>
            <a:ext cx="2209800" cy="304271"/>
          </a:xfrm>
        </p:spPr>
        <p:txBody>
          <a:bodyPr/>
          <a:lstStyle/>
          <a:p>
            <a:pPr eaLnBrk="1" latinLnBrk="0" hangingPunct="1"/>
            <a:fld id="{23A271A1-F6D6-438B-A432-4747EE7ECD40}" type="datetimeFigureOut">
              <a:rPr lang="en-US" smtClean="0"/>
              <a:pPr eaLnBrk="1" latinLnBrk="0" hangingPunct="1"/>
              <a:t>18/9/29</a:t>
            </a:fld>
            <a:endParaRPr lang="en-US" dirty="0"/>
          </a:p>
        </p:txBody>
      </p:sp>
      <p:sp>
        <p:nvSpPr>
          <p:cNvPr id="5" name="页脚占位符 4"/>
          <p:cNvSpPr>
            <a:spLocks noGrp="1"/>
          </p:cNvSpPr>
          <p:nvPr>
            <p:ph type="ftr" sz="quarter" idx="11"/>
          </p:nvPr>
        </p:nvSpPr>
        <p:spPr>
          <a:xfrm>
            <a:off x="457203" y="5206840"/>
            <a:ext cx="5573483" cy="304271"/>
          </a:xfrm>
        </p:spPr>
        <p:txBody>
          <a:bodyPr/>
          <a:lstStyle/>
          <a:p>
            <a:endParaRPr kumimoji="0" lang="en-US" dirty="0"/>
          </a:p>
        </p:txBody>
      </p:sp>
      <p:sp>
        <p:nvSpPr>
          <p:cNvPr id="7" name="矩形 6"/>
          <p:cNvSpPr/>
          <p:nvPr/>
        </p:nvSpPr>
        <p:spPr bwMode="white">
          <a:xfrm>
            <a:off x="6096318" y="0"/>
            <a:ext cx="320040" cy="5715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508000"/>
            <a:ext cx="228600" cy="52070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4445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幻灯片编号占位符 5"/>
          <p:cNvSpPr>
            <a:spLocks noGrp="1"/>
          </p:cNvSpPr>
          <p:nvPr>
            <p:ph type="sldNum" sz="quarter" idx="12"/>
          </p:nvPr>
        </p:nvSpPr>
        <p:spPr>
          <a:xfrm rot="5400000">
            <a:off x="6034088" y="100012"/>
            <a:ext cx="444500" cy="244476"/>
          </a:xfrm>
        </p:spPr>
        <p:txBody>
          <a:bodyPr/>
          <a:lstStyle/>
          <a:p>
            <a:fld id="{F0C94032-CD4C-4C25-B0C2-CEC720522D92}" type="slidenum">
              <a:rPr kumimoji="0" lang="en-US" smtClean="0"/>
              <a:pPr eaLnBrk="1" latinLnBrk="0" hangingPunct="1"/>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grpSp>
        <p:nvGrpSpPr>
          <p:cNvPr id="2" name="组合 1"/>
          <p:cNvGrpSpPr/>
          <p:nvPr/>
        </p:nvGrpSpPr>
        <p:grpSpPr>
          <a:xfrm>
            <a:off x="281529" y="1"/>
            <a:ext cx="105725" cy="801789"/>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8801761" y="5514553"/>
            <a:ext cx="105725" cy="200447"/>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4"/>
          <p:cNvSpPr>
            <a:spLocks noGrp="1"/>
          </p:cNvSpPr>
          <p:nvPr>
            <p:ph idx="1"/>
          </p:nvPr>
        </p:nvSpPr>
        <p:spPr>
          <a:xfrm>
            <a:off x="457200" y="1333501"/>
            <a:ext cx="8229600" cy="3771636"/>
          </a:xfrm>
          <a:prstGeom prst="rect">
            <a:avLst/>
          </a:prstGeom>
        </p:spPr>
        <p:txBody>
          <a:bodyPr/>
          <a:lstStyle/>
          <a:p>
            <a:pPr lvl="0"/>
            <a:r>
              <a:rPr kumimoji="1" lang="zh-CN" altLang="en-US" smtClean="0"/>
              <a:t>单击此处编辑母版文本样式</a:t>
            </a:r>
          </a:p>
        </p:txBody>
      </p:sp>
      <p:sp>
        <p:nvSpPr>
          <p:cNvPr id="9" name="标题 3"/>
          <p:cNvSpPr>
            <a:spLocks noGrp="1"/>
          </p:cNvSpPr>
          <p:nvPr>
            <p:ph type="title"/>
          </p:nvPr>
        </p:nvSpPr>
        <p:spPr>
          <a:xfrm>
            <a:off x="457200" y="228866"/>
            <a:ext cx="8229600" cy="952500"/>
          </a:xfrm>
          <a:prstGeom prst="rect">
            <a:avLst/>
          </a:prstGeom>
        </p:spPr>
        <p:txBody>
          <a:bodyPr/>
          <a:lstStyle/>
          <a:p>
            <a:r>
              <a:rPr kumimoji="1" lang="zh-CN" altLang="en-US" smtClean="0"/>
              <a:t>单击此处编辑母版标题样式</a:t>
            </a:r>
            <a:endParaRPr kumimoji="1" lang="zh-CN" altLang="en-US" dirty="0"/>
          </a:p>
        </p:txBody>
      </p:sp>
    </p:spTree>
    <p:extLst>
      <p:ext uri="{BB962C8B-B14F-4D97-AF65-F5344CB8AC3E}">
        <p14:creationId xmlns:p14="http://schemas.microsoft.com/office/powerpoint/2010/main" val="1596416668"/>
      </p:ext>
    </p:extLst>
  </p:cSld>
  <p:clrMapOvr>
    <a:masterClrMapping/>
  </p:clrMapOvr>
  <p:transition xmlns:p14="http://schemas.microsoft.com/office/powerpoint/2010/mai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190500"/>
            <a:ext cx="8153400" cy="8255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18/9/29</a:t>
            </a:fld>
            <a:endParaRPr lang="en-US" dirty="0"/>
          </a:p>
        </p:txBody>
      </p:sp>
      <p:sp>
        <p:nvSpPr>
          <p:cNvPr id="5" name="页脚占位符 4"/>
          <p:cNvSpPr>
            <a:spLocks noGrp="1"/>
          </p:cNvSpPr>
          <p:nvPr>
            <p:ph type="ftr" sz="quarter" idx="11"/>
          </p:nvPr>
        </p:nvSpPr>
        <p:spPr/>
        <p:txBody>
          <a:bodyPr/>
          <a:lstStyle/>
          <a:p>
            <a:endParaRPr kumimoji="0" lang="en-US"/>
          </a:p>
        </p:txBody>
      </p:sp>
      <p:sp>
        <p:nvSpPr>
          <p:cNvPr id="6" name="幻灯片编号占位符 5"/>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8" name="内容占位符 7"/>
          <p:cNvSpPr>
            <a:spLocks noGrp="1"/>
          </p:cNvSpPr>
          <p:nvPr>
            <p:ph sz="quarter" idx="1"/>
          </p:nvPr>
        </p:nvSpPr>
        <p:spPr>
          <a:xfrm>
            <a:off x="612648" y="1333500"/>
            <a:ext cx="8153400" cy="3746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2" y="2286001"/>
            <a:ext cx="7123113" cy="1394354"/>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270000"/>
            <a:ext cx="9144000" cy="9525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333500"/>
            <a:ext cx="1295400" cy="825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333500"/>
            <a:ext cx="7772400" cy="825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333500"/>
            <a:ext cx="7620000" cy="8255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18/9/29</a:t>
            </a:fld>
            <a:endParaRPr lang="en-US"/>
          </a:p>
        </p:txBody>
      </p:sp>
      <p:sp>
        <p:nvSpPr>
          <p:cNvPr id="13" name="幻灯片编号占位符 12"/>
          <p:cNvSpPr>
            <a:spLocks noGrp="1"/>
          </p:cNvSpPr>
          <p:nvPr>
            <p:ph type="sldNum" sz="quarter" idx="11"/>
          </p:nvPr>
        </p:nvSpPr>
        <p:spPr>
          <a:xfrm>
            <a:off x="0" y="1460501"/>
            <a:ext cx="1295400" cy="584730"/>
          </a:xfr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4" name="页脚占位符 13"/>
          <p:cNvSpPr>
            <a:spLocks noGrp="1"/>
          </p:cNvSpPr>
          <p:nvPr>
            <p:ph type="ftr" sz="quarter" idx="12"/>
          </p:nvPr>
        </p:nvSpPr>
        <p:spPr/>
        <p:txBody>
          <a:bodyPr/>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324639"/>
            <a:ext cx="3886200" cy="3810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1" name="内容占位符 10"/>
          <p:cNvSpPr>
            <a:spLocks noGrp="1"/>
          </p:cNvSpPr>
          <p:nvPr>
            <p:ph sz="quarter" idx="2"/>
          </p:nvPr>
        </p:nvSpPr>
        <p:spPr>
          <a:xfrm>
            <a:off x="4844901" y="1324639"/>
            <a:ext cx="3886200" cy="3810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8" name="日期占位符 7"/>
          <p:cNvSpPr>
            <a:spLocks noGrp="1"/>
          </p:cNvSpPr>
          <p:nvPr>
            <p:ph type="dt" sz="half" idx="15"/>
          </p:nvPr>
        </p:nvSpPr>
        <p:spPr/>
        <p:txBody>
          <a:bodyPr rtlCol="0"/>
          <a:lstStyle/>
          <a:p>
            <a:pPr eaLnBrk="1" latinLnBrk="0" hangingPunct="1"/>
            <a:fld id="{23A271A1-F6D6-438B-A432-4747EE7ECD40}" type="datetimeFigureOut">
              <a:rPr lang="en-US" smtClean="0"/>
              <a:pPr eaLnBrk="1" latinLnBrk="0" hangingPunct="1"/>
              <a:t>18/9/29</a:t>
            </a:fld>
            <a:endParaRPr lang="en-US"/>
          </a:p>
        </p:txBody>
      </p:sp>
      <p:sp>
        <p:nvSpPr>
          <p:cNvPr id="10" name="幻灯片编号占位符 9"/>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2" name="页脚占位符 11"/>
          <p:cNvSpPr>
            <a:spLocks noGrp="1"/>
          </p:cNvSpPr>
          <p:nvPr>
            <p:ph type="ftr" sz="quarter" idx="17"/>
          </p:nvPr>
        </p:nvSpPr>
        <p:spPr/>
        <p:txBody>
          <a:bodyPr rtlCol="0"/>
          <a:lstStyle/>
          <a:p>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27542"/>
            <a:ext cx="8153400" cy="724959"/>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032000"/>
            <a:ext cx="3886200" cy="2984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3" name="内容占位符 12"/>
          <p:cNvSpPr>
            <a:spLocks noGrp="1"/>
          </p:cNvSpPr>
          <p:nvPr>
            <p:ph sz="quarter" idx="4"/>
          </p:nvPr>
        </p:nvSpPr>
        <p:spPr>
          <a:xfrm>
            <a:off x="4800600" y="2032000"/>
            <a:ext cx="3886200" cy="29845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0" name="日期占位符 9"/>
          <p:cNvSpPr>
            <a:spLocks noGrp="1"/>
          </p:cNvSpPr>
          <p:nvPr>
            <p:ph type="dt" sz="half" idx="15"/>
          </p:nvPr>
        </p:nvSpPr>
        <p:spPr/>
        <p:txBody>
          <a:bodyPr rtlCol="0"/>
          <a:lstStyle/>
          <a:p>
            <a:pPr eaLnBrk="1" latinLnBrk="0" hangingPunct="1"/>
            <a:fld id="{23A271A1-F6D6-438B-A432-4747EE7ECD40}" type="datetimeFigureOut">
              <a:rPr lang="en-US" smtClean="0"/>
              <a:pPr eaLnBrk="1" latinLnBrk="0" hangingPunct="1"/>
              <a:t>18/9/29</a:t>
            </a:fld>
            <a:endParaRPr lang="en-US"/>
          </a:p>
        </p:txBody>
      </p:sp>
      <p:sp>
        <p:nvSpPr>
          <p:cNvPr id="12" name="幻灯片编号占位符 11"/>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4" name="页脚占位符 13"/>
          <p:cNvSpPr>
            <a:spLocks noGrp="1"/>
          </p:cNvSpPr>
          <p:nvPr>
            <p:ph type="ftr" sz="quarter" idx="17"/>
          </p:nvPr>
        </p:nvSpPr>
        <p:spPr/>
        <p:txBody>
          <a:bodyPr rtlCol="0"/>
          <a:lstStyle/>
          <a:p>
            <a:endParaRPr kumimoji="0" lang="en-US"/>
          </a:p>
        </p:txBody>
      </p:sp>
      <p:sp>
        <p:nvSpPr>
          <p:cNvPr id="16" name="文本占位符 15"/>
          <p:cNvSpPr>
            <a:spLocks noGrp="1"/>
          </p:cNvSpPr>
          <p:nvPr>
            <p:ph type="body" sz="quarter" idx="1"/>
          </p:nvPr>
        </p:nvSpPr>
        <p:spPr>
          <a:xfrm>
            <a:off x="609600" y="1460500"/>
            <a:ext cx="3886200" cy="53340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460500"/>
            <a:ext cx="3886200" cy="53340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18/9/29</a:t>
            </a:fld>
            <a:endParaRPr lang="en-US"/>
          </a:p>
        </p:txBody>
      </p:sp>
      <p:sp>
        <p:nvSpPr>
          <p:cNvPr id="4" name="页脚占位符 3"/>
          <p:cNvSpPr>
            <a:spLocks noGrp="1"/>
          </p:cNvSpPr>
          <p:nvPr>
            <p:ph type="ftr" sz="quarter" idx="11"/>
          </p:nvPr>
        </p:nvSpPr>
        <p:spPr/>
        <p:txBody>
          <a:bodyPr/>
          <a:lstStyle/>
          <a:p>
            <a:endParaRPr kumimoji="0" lang="en-US"/>
          </a:p>
        </p:txBody>
      </p:sp>
      <p:sp>
        <p:nvSpPr>
          <p:cNvPr id="5" name="幻灯片编号占位符 4"/>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18/9/29</a:t>
            </a:fld>
            <a:endParaRPr lang="en-US"/>
          </a:p>
        </p:txBody>
      </p:sp>
      <p:sp>
        <p:nvSpPr>
          <p:cNvPr id="3" name="页脚占位符 2"/>
          <p:cNvSpPr>
            <a:spLocks noGrp="1"/>
          </p:cNvSpPr>
          <p:nvPr>
            <p:ph type="ftr" sz="quarter" idx="11"/>
          </p:nvPr>
        </p:nvSpPr>
        <p:spPr/>
        <p:txBody>
          <a:bodyPr/>
          <a:lstStyle/>
          <a:p>
            <a:endParaRPr kumimoji="0" lang="en-US" dirty="0"/>
          </a:p>
        </p:txBody>
      </p:sp>
      <p:sp>
        <p:nvSpPr>
          <p:cNvPr id="4" name="幻灯片编号占位符 3"/>
          <p:cNvSpPr>
            <a:spLocks noGrp="1"/>
          </p:cNvSpPr>
          <p:nvPr>
            <p:ph type="sldNum" sz="quarter" idx="12"/>
          </p:nvPr>
        </p:nvSpPr>
        <p:spPr>
          <a:xfrm>
            <a:off x="0" y="5207000"/>
            <a:ext cx="533400" cy="317500"/>
          </a:xfrm>
        </p:spPr>
        <p:txBody>
          <a:bodyPr/>
          <a:lstStyle>
            <a:lvl1pPr>
              <a:defRPr>
                <a:solidFill>
                  <a:schemeClr val="tx2"/>
                </a:solidFill>
              </a:defRPr>
            </a:lvl1pPr>
          </a:lstStyle>
          <a:p>
            <a:fld id="{F0C94032-CD4C-4C25-B0C2-CEC720522D92}" type="slidenum">
              <a:rPr kumimoji="0" lang="en-US" smtClean="0"/>
              <a:pPr eaLnBrk="1" latinLnBrk="0" hangingPunct="1"/>
              <a:t>‹#›</a:t>
            </a:fld>
            <a:endParaRPr kumimoji="0"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27542"/>
            <a:ext cx="8077200" cy="724959"/>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pPr eaLnBrk="1" latinLnBrk="0" hangingPunct="1"/>
            <a:fld id="{23A271A1-F6D6-438B-A432-4747EE7ECD40}" type="datetimeFigureOut">
              <a:rPr lang="en-US" smtClean="0"/>
              <a:pPr eaLnBrk="1" latinLnBrk="0" hangingPunct="1"/>
              <a:t>18/9/29</a:t>
            </a:fld>
            <a:endParaRPr lang="en-US"/>
          </a:p>
        </p:txBody>
      </p:sp>
      <p:sp>
        <p:nvSpPr>
          <p:cNvPr id="6" name="页脚占位符 5"/>
          <p:cNvSpPr>
            <a:spLocks noGrp="1"/>
          </p:cNvSpPr>
          <p:nvPr>
            <p:ph type="ftr" sz="quarter" idx="11"/>
          </p:nvPr>
        </p:nvSpPr>
        <p:spPr/>
        <p:txBody>
          <a:bodyPr/>
          <a:lstStyle/>
          <a:p>
            <a:endParaRPr kumimoji="0" lang="en-US"/>
          </a:p>
        </p:txBody>
      </p:sp>
      <p:sp>
        <p:nvSpPr>
          <p:cNvPr id="7" name="幻灯片编号占位符 6"/>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3" name="文本占位符 2"/>
          <p:cNvSpPr>
            <a:spLocks noGrp="1"/>
          </p:cNvSpPr>
          <p:nvPr>
            <p:ph type="body" idx="2"/>
          </p:nvPr>
        </p:nvSpPr>
        <p:spPr>
          <a:xfrm>
            <a:off x="609600" y="1460500"/>
            <a:ext cx="1600200" cy="36195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460500"/>
            <a:ext cx="6400800" cy="3683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4572000"/>
            <a:ext cx="7315200" cy="5715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3810000"/>
            <a:ext cx="9144000" cy="7391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3886200"/>
            <a:ext cx="1463040" cy="5943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3878580"/>
            <a:ext cx="7598664" cy="59436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3873500"/>
            <a:ext cx="7315200" cy="5715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572262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5207000"/>
            <a:ext cx="2667000" cy="304271"/>
          </a:xfrm>
        </p:spPr>
        <p:txBody>
          <a:bodyPr rtlCol="0"/>
          <a:lstStyle/>
          <a:p>
            <a:pPr eaLnBrk="1" latinLnBrk="0" hangingPunct="1"/>
            <a:fld id="{23A271A1-F6D6-438B-A432-4747EE7ECD40}" type="datetimeFigureOut">
              <a:rPr lang="en-US" smtClean="0"/>
              <a:pPr eaLnBrk="1" latinLnBrk="0" hangingPunct="1"/>
              <a:t>18/9/29</a:t>
            </a:fld>
            <a:endParaRPr lang="en-US"/>
          </a:p>
        </p:txBody>
      </p:sp>
      <p:sp>
        <p:nvSpPr>
          <p:cNvPr id="13" name="幻灯片编号占位符 12"/>
          <p:cNvSpPr>
            <a:spLocks noGrp="1"/>
          </p:cNvSpPr>
          <p:nvPr>
            <p:ph type="sldNum" sz="quarter" idx="11"/>
          </p:nvPr>
        </p:nvSpPr>
        <p:spPr>
          <a:xfrm>
            <a:off x="0" y="3889375"/>
            <a:ext cx="1447800" cy="552982"/>
          </a:xfrm>
        </p:spPr>
        <p:txBody>
          <a:bodyPr rtlCol="0"/>
          <a:lstStyle>
            <a:lvl1pPr>
              <a:defRPr sz="2800"/>
            </a:lvl1pPr>
          </a:lstStyle>
          <a:p>
            <a:pPr algn="ctr" eaLnBrk="1" latinLnBrk="0" hangingPunct="1"/>
            <a:fld id="{F0C94032-CD4C-4C25-B0C2-CEC720522D92}" type="slidenum">
              <a:rPr kumimoji="0" lang="en-US" smtClean="0"/>
              <a:pPr algn="ctr" eaLnBrk="1" latinLnBrk="0" hangingPunct="1"/>
              <a:t>‹#›</a:t>
            </a:fld>
            <a:endParaRPr kumimoji="0" lang="en-US" sz="2800" dirty="0"/>
          </a:p>
        </p:txBody>
      </p:sp>
      <p:sp>
        <p:nvSpPr>
          <p:cNvPr id="14" name="页脚占位符 13"/>
          <p:cNvSpPr>
            <a:spLocks noGrp="1"/>
          </p:cNvSpPr>
          <p:nvPr>
            <p:ph type="ftr" sz="quarter" idx="12"/>
          </p:nvPr>
        </p:nvSpPr>
        <p:spPr>
          <a:xfrm>
            <a:off x="1600200" y="5206839"/>
            <a:ext cx="4572000" cy="304271"/>
          </a:xfrm>
        </p:spPr>
        <p:txBody>
          <a:bodyPr rtlCol="0"/>
          <a:lstStyle/>
          <a:p>
            <a:endParaRPr kumimoji="0" lang="en-US" dirty="0"/>
          </a:p>
        </p:txBody>
      </p:sp>
      <p:sp>
        <p:nvSpPr>
          <p:cNvPr id="3" name="图片占位符 2"/>
          <p:cNvSpPr>
            <a:spLocks noGrp="1"/>
          </p:cNvSpPr>
          <p:nvPr>
            <p:ph type="pic" idx="1"/>
          </p:nvPr>
        </p:nvSpPr>
        <p:spPr>
          <a:xfrm>
            <a:off x="1560576" y="0"/>
            <a:ext cx="7583424" cy="3807460"/>
          </a:xfrm>
          <a:solidFill>
            <a:schemeClr val="accent1">
              <a:tint val="40000"/>
            </a:schemeClr>
          </a:solidFill>
          <a:ln>
            <a:noFill/>
          </a:ln>
        </p:spPr>
        <p:txBody>
          <a:bodyPr/>
          <a:lstStyle>
            <a:lvl1pPr marL="0" indent="0">
              <a:buNone/>
              <a:defRPr sz="3200"/>
            </a:lvl1pPr>
          </a:lstStyle>
          <a:p>
            <a:r>
              <a:rPr kumimoji="0" lang="zh-CN" altLang="en-US" smtClean="0"/>
              <a:t>将图片拖动到占位符，或单击添加图标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190500"/>
            <a:ext cx="8153400" cy="8255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333500"/>
            <a:ext cx="8153400" cy="377190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二级</a:t>
            </a:r>
          </a:p>
          <a:p>
            <a:pPr lvl="2" eaLnBrk="1" latinLnBrk="0" hangingPunct="1"/>
            <a:r>
              <a:rPr kumimoji="0" lang="zh-CN" altLang="en-US" smtClean="0"/>
              <a:t>三级</a:t>
            </a:r>
          </a:p>
          <a:p>
            <a:pPr lvl="3" eaLnBrk="1" latinLnBrk="0" hangingPunct="1"/>
            <a:r>
              <a:rPr kumimoji="0" lang="zh-CN" altLang="en-US" smtClean="0"/>
              <a:t>四级</a:t>
            </a:r>
          </a:p>
          <a:p>
            <a:pPr lvl="4" eaLnBrk="1" latinLnBrk="0" hangingPunct="1"/>
            <a:r>
              <a:rPr kumimoji="0" lang="zh-CN" altLang="en-US" smtClean="0"/>
              <a:t>五级</a:t>
            </a:r>
            <a:endParaRPr kumimoji="0" lang="en-US"/>
          </a:p>
        </p:txBody>
      </p:sp>
      <p:sp>
        <p:nvSpPr>
          <p:cNvPr id="14" name="日期占位符 13"/>
          <p:cNvSpPr>
            <a:spLocks noGrp="1"/>
          </p:cNvSpPr>
          <p:nvPr>
            <p:ph type="dt" sz="half" idx="2"/>
          </p:nvPr>
        </p:nvSpPr>
        <p:spPr>
          <a:xfrm>
            <a:off x="6096000" y="5207000"/>
            <a:ext cx="2667000" cy="304271"/>
          </a:xfrm>
          <a:prstGeom prst="rect">
            <a:avLst/>
          </a:prstGeom>
        </p:spPr>
        <p:txBody>
          <a:bodyPr vert="horz" anchor="ctr" anchorCtr="0"/>
          <a:lstStyle>
            <a:lvl1pPr algn="l" eaLnBrk="1" latinLnBrk="0" hangingPunct="1">
              <a:defRPr kumimoji="0" sz="1400">
                <a:solidFill>
                  <a:schemeClr val="tx2"/>
                </a:solidFill>
              </a:defRPr>
            </a:lvl1pPr>
          </a:lstStyle>
          <a:p>
            <a:pPr eaLnBrk="1" latinLnBrk="0" hangingPunct="1"/>
            <a:fld id="{23A271A1-F6D6-438B-A432-4747EE7ECD40}" type="datetimeFigureOut">
              <a:rPr lang="en-US" smtClean="0"/>
              <a:pPr eaLnBrk="1" latinLnBrk="0" hangingPunct="1"/>
              <a:t>18/9/29</a:t>
            </a:fld>
            <a:endParaRPr lang="en-US" sz="1400" dirty="0">
              <a:solidFill>
                <a:schemeClr val="tx2"/>
              </a:solidFill>
            </a:endParaRPr>
          </a:p>
        </p:txBody>
      </p:sp>
      <p:sp>
        <p:nvSpPr>
          <p:cNvPr id="3" name="页脚占位符 2"/>
          <p:cNvSpPr>
            <a:spLocks noGrp="1"/>
          </p:cNvSpPr>
          <p:nvPr>
            <p:ph type="ftr" sz="quarter" idx="3"/>
          </p:nvPr>
        </p:nvSpPr>
        <p:spPr>
          <a:xfrm>
            <a:off x="609602" y="5206839"/>
            <a:ext cx="5421083" cy="304271"/>
          </a:xfrm>
          <a:prstGeom prst="rect">
            <a:avLst/>
          </a:prstGeom>
        </p:spPr>
        <p:txBody>
          <a:bodyPr vert="horz" anchor="ctr"/>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7" name="矩形 6"/>
          <p:cNvSpPr/>
          <p:nvPr/>
        </p:nvSpPr>
        <p:spPr bwMode="white">
          <a:xfrm>
            <a:off x="0" y="1028700"/>
            <a:ext cx="9144000" cy="2667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066800"/>
            <a:ext cx="533400" cy="1905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066800"/>
            <a:ext cx="8553450" cy="1905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幻灯片编号占位符 22"/>
          <p:cNvSpPr>
            <a:spLocks noGrp="1"/>
          </p:cNvSpPr>
          <p:nvPr>
            <p:ph type="sldNum" sz="quarter" idx="4"/>
          </p:nvPr>
        </p:nvSpPr>
        <p:spPr>
          <a:xfrm>
            <a:off x="0" y="1060186"/>
            <a:ext cx="533400" cy="203730"/>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__1.docx"/><Relationship Id="rId4" Type="http://schemas.openxmlformats.org/officeDocument/2006/relationships/image" Target="../media/image9.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Charles_Joseph_Minard" TargetMode="External"/><Relationship Id="rId4" Type="http://schemas.openxmlformats.org/officeDocument/2006/relationships/hyperlink" Target="http://en.wikipedia.org/wiki/R%C3%A9aumur_scale" TargetMode="External"/><Relationship Id="rId5" Type="http://schemas.openxmlformats.org/officeDocument/2006/relationships/hyperlink" Target="http://en.wikipedia.org/wiki/Celsius" TargetMode="External"/><Relationship Id="rId1" Type="http://schemas.openxmlformats.org/officeDocument/2006/relationships/slideLayout" Target="../slideLayouts/slideLayout12.xml"/><Relationship Id="rId2" Type="http://schemas.openxmlformats.org/officeDocument/2006/relationships/image" Target="../media/image14.gif"/></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gif"/><Relationship Id="rId5" Type="http://schemas.openxmlformats.org/officeDocument/2006/relationships/image" Target="../media/image17.jpeg"/><Relationship Id="rId6"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hengjun/WikileaksAfghanistanDataAnalysis" TargetMode="External"/><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kaggle.com/the-guardian/olympic-games/data"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5" Type="http://schemas.openxmlformats.org/officeDocument/2006/relationships/hyperlink" Target="https://github.com/data-journalism/olympic"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s://en.wikipedia.org/wiki/Adrian_Holovat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492739" y="581172"/>
            <a:ext cx="6674338" cy="3018790"/>
          </a:xfrm>
          <a:prstGeom prst="rect">
            <a:avLst/>
          </a:prstGeom>
        </p:spPr>
      </p:pic>
      <p:sp>
        <p:nvSpPr>
          <p:cNvPr id="2" name="标题 1"/>
          <p:cNvSpPr>
            <a:spLocks noGrp="1"/>
          </p:cNvSpPr>
          <p:nvPr>
            <p:ph type="ctrTitle"/>
          </p:nvPr>
        </p:nvSpPr>
        <p:spPr/>
        <p:txBody>
          <a:bodyPr>
            <a:normAutofit/>
          </a:bodyPr>
          <a:lstStyle/>
          <a:p>
            <a:pPr algn="ctr"/>
            <a:r>
              <a:rPr kumimoji="1" lang="zh-CN" altLang="en-US" b="1" dirty="0" smtClean="0">
                <a:solidFill>
                  <a:schemeClr val="bg1"/>
                </a:solidFill>
                <a:latin typeface="Microsoft YaHei"/>
                <a:ea typeface="Microsoft YaHei"/>
                <a:cs typeface="Microsoft YaHei"/>
              </a:rPr>
              <a:t>第七章 数据新闻</a:t>
            </a:r>
            <a:r>
              <a:rPr kumimoji="1" lang="en-US" altLang="zh-CN" b="1" dirty="0" smtClean="0">
                <a:solidFill>
                  <a:schemeClr val="bg1"/>
                </a:solidFill>
                <a:latin typeface="Microsoft YaHei"/>
                <a:ea typeface="Microsoft YaHei"/>
                <a:cs typeface="Microsoft YaHei"/>
              </a:rPr>
              <a:t/>
            </a:r>
            <a:br>
              <a:rPr kumimoji="1" lang="en-US" altLang="zh-CN" b="1" dirty="0" smtClean="0">
                <a:solidFill>
                  <a:schemeClr val="bg1"/>
                </a:solidFill>
                <a:latin typeface="Microsoft YaHei"/>
                <a:ea typeface="Microsoft YaHei"/>
                <a:cs typeface="Microsoft YaHei"/>
              </a:rPr>
            </a:br>
            <a:r>
              <a:rPr kumimoji="1" lang="zh-CN" altLang="en-US" sz="2800" dirty="0" smtClean="0">
                <a:solidFill>
                  <a:schemeClr val="bg1"/>
                </a:solidFill>
                <a:latin typeface="Microsoft YaHei"/>
                <a:ea typeface="Microsoft YaHei"/>
                <a:cs typeface="Microsoft YaHei"/>
              </a:rPr>
              <a:t>王成军</a:t>
            </a:r>
            <a:endParaRPr kumimoji="1" lang="zh-CN" altLang="en-US" sz="2800" dirty="0">
              <a:solidFill>
                <a:schemeClr val="bg1"/>
              </a:solidFill>
              <a:latin typeface="Microsoft YaHei"/>
              <a:ea typeface="Microsoft YaHei"/>
              <a:cs typeface="Microsoft YaHei"/>
            </a:endParaRPr>
          </a:p>
        </p:txBody>
      </p:sp>
      <p:sp>
        <p:nvSpPr>
          <p:cNvPr id="3" name="副标题 2"/>
          <p:cNvSpPr>
            <a:spLocks noGrp="1"/>
          </p:cNvSpPr>
          <p:nvPr>
            <p:ph type="subTitle" idx="1"/>
          </p:nvPr>
        </p:nvSpPr>
        <p:spPr/>
        <p:txBody>
          <a:bodyPr>
            <a:normAutofit/>
          </a:bodyPr>
          <a:lstStyle/>
          <a:p>
            <a:r>
              <a:rPr kumimoji="1" lang="zh-CN" altLang="en-US" sz="1400" b="1" dirty="0" smtClean="0">
                <a:latin typeface="Microsoft YaHei"/>
                <a:ea typeface="Microsoft YaHei"/>
                <a:cs typeface="Microsoft YaHei"/>
              </a:rPr>
              <a:t>张伦、王成军、许小可（</a:t>
            </a:r>
            <a:r>
              <a:rPr kumimoji="1" lang="en-US" altLang="zh-CN" sz="1400" b="1" dirty="0" smtClean="0">
                <a:latin typeface="Microsoft YaHei"/>
                <a:ea typeface="Microsoft YaHei"/>
                <a:cs typeface="Microsoft YaHei"/>
              </a:rPr>
              <a:t>2018</a:t>
            </a:r>
            <a:r>
              <a:rPr kumimoji="1" lang="zh-CN" altLang="en-US" sz="1400" b="1" dirty="0" smtClean="0">
                <a:latin typeface="Microsoft YaHei"/>
                <a:ea typeface="Microsoft YaHei"/>
                <a:cs typeface="Microsoft YaHei"/>
              </a:rPr>
              <a:t>）计算传播学导论</a:t>
            </a:r>
            <a:r>
              <a:rPr kumimoji="1" lang="zh-CN" altLang="zh-CN" sz="1400" b="1" dirty="0" smtClean="0">
                <a:latin typeface="Microsoft YaHei"/>
                <a:ea typeface="Microsoft YaHei"/>
                <a:cs typeface="Microsoft YaHei"/>
              </a:rPr>
              <a:t>.</a:t>
            </a:r>
            <a:r>
              <a:rPr kumimoji="1" lang="zh-CN" altLang="en-US" sz="1400" b="1" dirty="0" smtClean="0">
                <a:latin typeface="Microsoft YaHei"/>
                <a:ea typeface="Microsoft YaHei"/>
                <a:cs typeface="Microsoft YaHei"/>
              </a:rPr>
              <a:t> 北京师范大学出版社</a:t>
            </a:r>
            <a:endParaRPr kumimoji="1" lang="zh-CN" altLang="en-US" sz="1400" b="1" dirty="0">
              <a:latin typeface="Microsoft YaHei"/>
              <a:ea typeface="Microsoft YaHei"/>
              <a:cs typeface="Microsoft YaHei"/>
            </a:endParaRPr>
          </a:p>
        </p:txBody>
      </p:sp>
    </p:spTree>
    <p:extLst>
      <p:ext uri="{BB962C8B-B14F-4D97-AF65-F5344CB8AC3E}">
        <p14:creationId xmlns:p14="http://schemas.microsoft.com/office/powerpoint/2010/main" val="295765606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zh-CN" dirty="0"/>
              <a:t>一、计算驱动的新闻报</a:t>
            </a:r>
            <a:r>
              <a:rPr lang="zh-CN" altLang="zh-CN" dirty="0" smtClean="0"/>
              <a:t>道</a:t>
            </a:r>
            <a:endParaRPr kumimoji="1" lang="zh-CN" altLang="en-US" dirty="0"/>
          </a:p>
        </p:txBody>
      </p:sp>
      <p:sp>
        <p:nvSpPr>
          <p:cNvPr id="5" name="内容占位符 4"/>
          <p:cNvSpPr>
            <a:spLocks noGrp="1"/>
          </p:cNvSpPr>
          <p:nvPr>
            <p:ph sz="quarter" idx="1"/>
          </p:nvPr>
        </p:nvSpPr>
        <p:spPr/>
        <p:txBody>
          <a:bodyPr>
            <a:normAutofit fontScale="92500" lnSpcReduction="10000"/>
          </a:bodyPr>
          <a:lstStyle/>
          <a:p>
            <a:r>
              <a:rPr lang="zh-CN" altLang="zh-CN" dirty="0"/>
              <a:t>社会科学研究方法和统计学方法构成了数据新闻发</a:t>
            </a:r>
            <a:r>
              <a:rPr lang="zh-CN" altLang="zh-CN" dirty="0" smtClean="0"/>
              <a:t>展的早期推动力</a:t>
            </a:r>
            <a:endParaRPr lang="en-US" altLang="zh-CN" dirty="0"/>
          </a:p>
          <a:p>
            <a:r>
              <a:rPr kumimoji="1" lang="zh-CN" altLang="en-US" dirty="0" smtClean="0"/>
              <a:t>精确新闻</a:t>
            </a:r>
            <a:endParaRPr kumimoji="1" lang="en-US" altLang="zh-CN" dirty="0" smtClean="0"/>
          </a:p>
          <a:p>
            <a:pPr lvl="1"/>
            <a:r>
              <a:rPr lang="en-US" altLang="zh-CN" dirty="0"/>
              <a:t>1967</a:t>
            </a:r>
            <a:r>
              <a:rPr lang="zh-CN" altLang="zh-CN" dirty="0"/>
              <a:t>年，美国底特律市爆发了严重的种族骚</a:t>
            </a:r>
            <a:r>
              <a:rPr lang="zh-CN" altLang="zh-CN" dirty="0" smtClean="0"/>
              <a:t>乱</a:t>
            </a:r>
            <a:endParaRPr lang="en-US" altLang="zh-CN" dirty="0" smtClean="0"/>
          </a:p>
          <a:p>
            <a:pPr lvl="2"/>
            <a:r>
              <a:rPr lang="zh-CN" altLang="zh-CN" dirty="0"/>
              <a:t>流行的观点认为骚乱的根源在于在美国南部长大的黑人无法融入美国北部的文化。 </a:t>
            </a:r>
            <a:r>
              <a:rPr lang="zh-CN" altLang="zh-CN" dirty="0" smtClean="0"/>
              <a:t> </a:t>
            </a:r>
            <a:endParaRPr lang="en-US" altLang="zh-CN" dirty="0" smtClean="0"/>
          </a:p>
          <a:p>
            <a:pPr lvl="2"/>
            <a:r>
              <a:rPr lang="zh-CN" altLang="zh-CN" dirty="0"/>
              <a:t>迈耶和他的同事采用随机抽样的方法，对种族骚乱地区的</a:t>
            </a:r>
            <a:r>
              <a:rPr lang="en-US" altLang="zh-CN" dirty="0"/>
              <a:t>400</a:t>
            </a:r>
            <a:r>
              <a:rPr lang="zh-CN" altLang="zh-CN" dirty="0"/>
              <a:t>多位黑人进行问卷调查。迈耶将数据导入电脑进行了统计分析，结果表明南方人骚乱参与率是</a:t>
            </a:r>
            <a:r>
              <a:rPr lang="en-US" altLang="zh-CN" dirty="0"/>
              <a:t>8%</a:t>
            </a:r>
            <a:r>
              <a:rPr lang="zh-CN" altLang="zh-CN" dirty="0"/>
              <a:t>，而北方人的骚乱参与率高达</a:t>
            </a:r>
            <a:r>
              <a:rPr lang="en-US" altLang="zh-CN" dirty="0"/>
              <a:t>25%</a:t>
            </a:r>
            <a:r>
              <a:rPr lang="zh-CN" altLang="zh-CN" dirty="0"/>
              <a:t> </a:t>
            </a:r>
            <a:endParaRPr kumimoji="1" lang="zh-CN" altLang="en-US" dirty="0"/>
          </a:p>
        </p:txBody>
      </p:sp>
    </p:spTree>
    <p:extLst>
      <p:ext uri="{BB962C8B-B14F-4D97-AF65-F5344CB8AC3E}">
        <p14:creationId xmlns:p14="http://schemas.microsoft.com/office/powerpoint/2010/main" val="2156194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6" name="矩形标注 5"/>
          <p:cNvSpPr/>
          <p:nvPr/>
        </p:nvSpPr>
        <p:spPr>
          <a:xfrm>
            <a:off x="463625" y="1511906"/>
            <a:ext cx="5744922" cy="3001480"/>
          </a:xfrm>
          <a:prstGeom prst="wedgeRectCallout">
            <a:avLst>
              <a:gd name="adj1" fmla="val 61276"/>
              <a:gd name="adj2" fmla="val 26984"/>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dirty="0" smtClean="0">
                <a:latin typeface="Microsoft YaHei"/>
                <a:ea typeface="Microsoft YaHei"/>
                <a:cs typeface="Microsoft YaHei"/>
              </a:rPr>
              <a:t>“</a:t>
            </a:r>
            <a:r>
              <a:rPr lang="zh-CN" altLang="zh-CN" sz="2400" dirty="0" smtClean="0">
                <a:latin typeface="Microsoft YaHei"/>
                <a:ea typeface="Microsoft YaHei"/>
                <a:cs typeface="Microsoft YaHei"/>
              </a:rPr>
              <a:t>击败经验猜测</a:t>
            </a:r>
            <a:r>
              <a:rPr lang="zh-CN" altLang="zh-CN" sz="2400" dirty="0">
                <a:latin typeface="Microsoft YaHei"/>
                <a:ea typeface="Microsoft YaHei"/>
                <a:cs typeface="Microsoft YaHei"/>
              </a:rPr>
              <a:t>、无用行为以及过去的随意性的数据收集。科学方法仍然是人类创造出来的一种应对偏见、痴心妄想和感性忽略的好办法。新闻学缺失需要这些方法，现在比以往更需要，因为这些技能在努力保持着新闻的特性，以免成为娱乐和广告的变体</a:t>
            </a:r>
            <a:r>
              <a:rPr lang="zh-CN" altLang="zh-CN" sz="2400" dirty="0" smtClean="0">
                <a:latin typeface="Microsoft YaHei"/>
                <a:ea typeface="Microsoft YaHei"/>
                <a:cs typeface="Microsoft YaHei"/>
              </a:rPr>
              <a:t>。</a:t>
            </a:r>
            <a:r>
              <a:rPr lang="zh-CN" altLang="en-US" sz="2400" dirty="0" smtClean="0"/>
              <a:t>”</a:t>
            </a:r>
            <a:r>
              <a:rPr lang="zh-CN" altLang="zh-CN" sz="2400" dirty="0" smtClean="0"/>
              <a:t> </a:t>
            </a:r>
            <a:endParaRPr lang="zh-CN" altLang="en-US" sz="2400" dirty="0"/>
          </a:p>
          <a:p>
            <a:pPr algn="ctr"/>
            <a:endParaRPr kumimoji="1" lang="zh-CN" altLang="en-US" dirty="0"/>
          </a:p>
        </p:txBody>
      </p:sp>
      <p:pic>
        <p:nvPicPr>
          <p:cNvPr id="8" name="图片 7"/>
          <p:cNvPicPr>
            <a:picLocks noChangeAspect="1"/>
          </p:cNvPicPr>
          <p:nvPr/>
        </p:nvPicPr>
        <p:blipFill>
          <a:blip r:embed="rId2"/>
          <a:stretch>
            <a:fillRect/>
          </a:stretch>
        </p:blipFill>
        <p:spPr>
          <a:xfrm>
            <a:off x="6918262" y="2912936"/>
            <a:ext cx="2148872" cy="2283177"/>
          </a:xfrm>
          <a:prstGeom prst="rect">
            <a:avLst/>
          </a:prstGeom>
        </p:spPr>
      </p:pic>
      <p:sp>
        <p:nvSpPr>
          <p:cNvPr id="9" name="矩形 8"/>
          <p:cNvSpPr/>
          <p:nvPr/>
        </p:nvSpPr>
        <p:spPr>
          <a:xfrm>
            <a:off x="7354972" y="5196113"/>
            <a:ext cx="1411076" cy="369332"/>
          </a:xfrm>
          <a:prstGeom prst="rect">
            <a:avLst/>
          </a:prstGeom>
        </p:spPr>
        <p:txBody>
          <a:bodyPr wrap="none">
            <a:spAutoFit/>
          </a:bodyPr>
          <a:lstStyle/>
          <a:p>
            <a:r>
              <a:rPr lang="zh-CN" altLang="zh-CN" dirty="0"/>
              <a:t>菲利普</a:t>
            </a:r>
            <a:r>
              <a:rPr lang="en-US" altLang="zh-CN" dirty="0">
                <a:sym typeface="Wingdings"/>
              </a:rPr>
              <a:t></a:t>
            </a:r>
            <a:r>
              <a:rPr lang="zh-CN" altLang="zh-CN" dirty="0"/>
              <a:t>迈耶 </a:t>
            </a:r>
            <a:endParaRPr lang="zh-CN" altLang="en-US" dirty="0"/>
          </a:p>
        </p:txBody>
      </p:sp>
    </p:spTree>
    <p:extLst>
      <p:ext uri="{BB962C8B-B14F-4D97-AF65-F5344CB8AC3E}">
        <p14:creationId xmlns:p14="http://schemas.microsoft.com/office/powerpoint/2010/main" val="1969571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sz="quarter" idx="1"/>
          </p:nvPr>
        </p:nvSpPr>
        <p:spPr/>
        <p:txBody>
          <a:bodyPr>
            <a:normAutofit/>
          </a:bodyPr>
          <a:lstStyle/>
          <a:p>
            <a:r>
              <a:rPr lang="zh-CN" altLang="zh-CN" dirty="0"/>
              <a:t>计算机辅助报道 </a:t>
            </a:r>
            <a:endParaRPr lang="en-US" altLang="zh-CN" dirty="0" smtClean="0"/>
          </a:p>
          <a:p>
            <a:pPr lvl="1"/>
            <a:r>
              <a:rPr lang="zh-CN" altLang="zh-CN" dirty="0"/>
              <a:t>采用计算机来帮助记者收集和处理信息 </a:t>
            </a:r>
            <a:endParaRPr lang="en-US" altLang="zh-CN" dirty="0" smtClean="0"/>
          </a:p>
          <a:p>
            <a:pPr lvl="2"/>
            <a:r>
              <a:rPr lang="en-US" altLang="zh-CN" dirty="0"/>
              <a:t>20</a:t>
            </a:r>
            <a:r>
              <a:rPr lang="zh-CN" altLang="zh-CN" dirty="0"/>
              <a:t>世纪</a:t>
            </a:r>
            <a:r>
              <a:rPr lang="en-US" altLang="zh-CN" dirty="0"/>
              <a:t>50</a:t>
            </a:r>
            <a:r>
              <a:rPr lang="zh-CN" altLang="zh-CN" dirty="0"/>
              <a:t>年代的大型计算机的出现，计算机辅助报道主要用来处理政府数据</a:t>
            </a:r>
            <a:r>
              <a:rPr lang="zh-CN" altLang="zh-CN" dirty="0" smtClean="0"/>
              <a:t>；</a:t>
            </a:r>
            <a:endParaRPr lang="en-US" altLang="zh-CN" dirty="0" smtClean="0"/>
          </a:p>
          <a:p>
            <a:pPr lvl="2"/>
            <a:r>
              <a:rPr lang="en-US" altLang="zh-CN" dirty="0" smtClean="0"/>
              <a:t>20</a:t>
            </a:r>
            <a:r>
              <a:rPr lang="zh-CN" altLang="zh-CN" dirty="0"/>
              <a:t>世纪</a:t>
            </a:r>
            <a:r>
              <a:rPr lang="en-US" altLang="zh-CN" dirty="0"/>
              <a:t>80</a:t>
            </a:r>
            <a:r>
              <a:rPr lang="zh-CN" altLang="zh-CN" dirty="0"/>
              <a:t>年代之后，个人计算机开始逐渐普及和计算能力的提高，</a:t>
            </a:r>
            <a:r>
              <a:rPr lang="zh-CN" altLang="zh-CN" dirty="0" smtClean="0"/>
              <a:t>计算机辅助报道</a:t>
            </a:r>
            <a:r>
              <a:rPr lang="zh-CN" altLang="en-US" dirty="0" smtClean="0"/>
              <a:t>拓展</a:t>
            </a:r>
            <a:r>
              <a:rPr lang="zh-CN" altLang="zh-CN" dirty="0" smtClean="0"/>
              <a:t>到商业等诸多领域；</a:t>
            </a:r>
            <a:endParaRPr lang="en-US" altLang="zh-CN" dirty="0"/>
          </a:p>
          <a:p>
            <a:pPr lvl="2"/>
            <a:r>
              <a:rPr lang="en-US" altLang="zh-CN" dirty="0" smtClean="0"/>
              <a:t>20</a:t>
            </a:r>
            <a:r>
              <a:rPr lang="zh-CN" altLang="zh-CN" dirty="0"/>
              <a:t>世纪</a:t>
            </a:r>
            <a:r>
              <a:rPr lang="en-US" altLang="zh-CN" dirty="0"/>
              <a:t>90</a:t>
            </a:r>
            <a:r>
              <a:rPr lang="zh-CN" altLang="zh-CN" dirty="0"/>
              <a:t>年代之后</a:t>
            </a:r>
            <a:r>
              <a:rPr lang="zh-CN" altLang="zh-CN" dirty="0" smtClean="0"/>
              <a:t>，随着互联网的发展，</a:t>
            </a:r>
            <a:r>
              <a:rPr lang="zh-CN" altLang="zh-CN" dirty="0"/>
              <a:t>计算机辅助报道开始涉及利用互联网来辅助数据收集和分析。 </a:t>
            </a:r>
            <a:endParaRPr kumimoji="1" lang="zh-CN" altLang="en-US" dirty="0"/>
          </a:p>
        </p:txBody>
      </p:sp>
      <p:sp>
        <p:nvSpPr>
          <p:cNvPr id="4" name="矩形 3"/>
          <p:cNvSpPr/>
          <p:nvPr/>
        </p:nvSpPr>
        <p:spPr>
          <a:xfrm>
            <a:off x="224692" y="4686718"/>
            <a:ext cx="8919308" cy="461665"/>
          </a:xfrm>
          <a:prstGeom prst="rect">
            <a:avLst/>
          </a:prstGeom>
        </p:spPr>
        <p:txBody>
          <a:bodyPr wrap="square">
            <a:spAutoFit/>
          </a:bodyPr>
          <a:lstStyle/>
          <a:p>
            <a:r>
              <a:rPr lang="zh-CN" altLang="zh-CN" sz="2400" dirty="0"/>
              <a:t>美国计算机辅助报道学会每年都会颁发</a:t>
            </a:r>
            <a:r>
              <a:rPr lang="en-US" altLang="zh-CN" sz="2400" dirty="0"/>
              <a:t>“</a:t>
            </a:r>
            <a:r>
              <a:rPr lang="zh-CN" altLang="zh-CN" sz="2400" dirty="0"/>
              <a:t>菲利普·迈耶新闻奖</a:t>
            </a:r>
            <a:r>
              <a:rPr lang="en-US" altLang="zh-CN" sz="2400" dirty="0"/>
              <a:t>”</a:t>
            </a:r>
            <a:r>
              <a:rPr lang="zh-CN" altLang="zh-CN" sz="2400" dirty="0"/>
              <a:t>。 </a:t>
            </a:r>
            <a:endParaRPr lang="zh-CN" altLang="en-US" sz="2400" dirty="0"/>
          </a:p>
        </p:txBody>
      </p:sp>
    </p:spTree>
    <p:extLst>
      <p:ext uri="{BB962C8B-B14F-4D97-AF65-F5344CB8AC3E}">
        <p14:creationId xmlns:p14="http://schemas.microsoft.com/office/powerpoint/2010/main" val="195455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二、可视化驱动的新闻报</a:t>
            </a:r>
            <a:r>
              <a:rPr lang="zh-CN" altLang="zh-CN" dirty="0" smtClean="0"/>
              <a:t>道</a:t>
            </a:r>
            <a:endParaRPr kumimoji="1" lang="zh-CN" altLang="en-US" dirty="0"/>
          </a:p>
        </p:txBody>
      </p:sp>
      <p:sp>
        <p:nvSpPr>
          <p:cNvPr id="3" name="内容占位符 2"/>
          <p:cNvSpPr>
            <a:spLocks noGrp="1"/>
          </p:cNvSpPr>
          <p:nvPr>
            <p:ph sz="quarter" idx="1"/>
          </p:nvPr>
        </p:nvSpPr>
        <p:spPr/>
        <p:txBody>
          <a:bodyPr/>
          <a:lstStyle/>
          <a:p>
            <a:r>
              <a:rPr lang="zh-CN" altLang="zh-CN" dirty="0"/>
              <a:t>视觉传播的首要目的是</a:t>
            </a:r>
            <a:r>
              <a:rPr lang="en-US" altLang="zh-CN" dirty="0"/>
              <a:t>“</a:t>
            </a:r>
            <a:r>
              <a:rPr lang="zh-CN" altLang="zh-CN" dirty="0"/>
              <a:t>作为协助我们的眼睛和大脑发掘现象背后隐藏信息的一种工具</a:t>
            </a:r>
            <a:r>
              <a:rPr lang="en-US" altLang="zh-CN" dirty="0"/>
              <a:t>”</a:t>
            </a:r>
            <a:r>
              <a:rPr lang="zh-CN" altLang="zh-CN" dirty="0"/>
              <a:t> </a:t>
            </a:r>
            <a:endParaRPr lang="en-US" altLang="zh-CN" dirty="0" smtClean="0"/>
          </a:p>
          <a:p>
            <a:r>
              <a:rPr lang="zh-CN" altLang="zh-CN" dirty="0"/>
              <a:t>数据可视化是一种高效的信息传播方式，可以利用很小的视觉空间实现最小的视线移动和鼠标滚动，并达到展示一组数据的目的。 </a:t>
            </a:r>
            <a:endParaRPr lang="en-US" altLang="zh-CN" dirty="0" smtClean="0"/>
          </a:p>
          <a:p>
            <a:r>
              <a:rPr lang="zh-CN" altLang="zh-CN" dirty="0"/>
              <a:t>数据可视化之所以有效，主要归功于人类高效的模式识别能力和趋势发现能力。 </a:t>
            </a:r>
            <a:endParaRPr kumimoji="1" lang="zh-CN" altLang="en-US" dirty="0"/>
          </a:p>
        </p:txBody>
      </p:sp>
    </p:spTree>
    <p:extLst>
      <p:ext uri="{BB962C8B-B14F-4D97-AF65-F5344CB8AC3E}">
        <p14:creationId xmlns:p14="http://schemas.microsoft.com/office/powerpoint/2010/main" val="150383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南丁格尔玫瑰图 </a:t>
            </a:r>
            <a:endParaRPr kumimoji="1" lang="zh-CN" altLang="en-US"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1420446" y="1333500"/>
            <a:ext cx="6648938" cy="3814591"/>
          </a:xfrm>
          <a:prstGeom prst="rect">
            <a:avLst/>
          </a:prstGeom>
        </p:spPr>
      </p:pic>
    </p:spTree>
    <p:extLst>
      <p:ext uri="{BB962C8B-B14F-4D97-AF65-F5344CB8AC3E}">
        <p14:creationId xmlns:p14="http://schemas.microsoft.com/office/powerpoint/2010/main" val="313715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安斯库姆数据 </a:t>
            </a:r>
            <a:endParaRPr kumimoji="1"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021290284"/>
              </p:ext>
            </p:extLst>
          </p:nvPr>
        </p:nvGraphicFramePr>
        <p:xfrm>
          <a:off x="3733800" y="1314939"/>
          <a:ext cx="5410200" cy="3132016"/>
        </p:xfrm>
        <a:graphic>
          <a:graphicData uri="http://schemas.openxmlformats.org/presentationml/2006/ole">
            <mc:AlternateContent xmlns:mc="http://schemas.openxmlformats.org/markup-compatibility/2006">
              <mc:Choice xmlns:v="urn:schemas-microsoft-com:vml" Requires="v">
                <p:oleObj spid="_x0000_s1074" name="文档" r:id="rId3" imgW="5410200" imgH="2717800" progId="Word.Document.12">
                  <p:embed/>
                </p:oleObj>
              </mc:Choice>
              <mc:Fallback>
                <p:oleObj name="文档" r:id="rId3" imgW="5410200" imgH="2717800" progId="Word.Document.12">
                  <p:embed/>
                  <p:pic>
                    <p:nvPicPr>
                      <p:cNvPr id="0" name=""/>
                      <p:cNvPicPr/>
                      <p:nvPr/>
                    </p:nvPicPr>
                    <p:blipFill>
                      <a:blip r:embed="rId4"/>
                      <a:stretch>
                        <a:fillRect/>
                      </a:stretch>
                    </p:blipFill>
                    <p:spPr>
                      <a:xfrm>
                        <a:off x="3733800" y="1314939"/>
                        <a:ext cx="5410200" cy="3132016"/>
                      </a:xfrm>
                      <a:prstGeom prst="rect">
                        <a:avLst/>
                      </a:prstGeom>
                    </p:spPr>
                  </p:pic>
                </p:oleObj>
              </mc:Fallback>
            </mc:AlternateContent>
          </a:graphicData>
        </a:graphic>
      </p:graphicFrame>
      <p:sp>
        <p:nvSpPr>
          <p:cNvPr id="5" name="矩形 4"/>
          <p:cNvSpPr/>
          <p:nvPr/>
        </p:nvSpPr>
        <p:spPr>
          <a:xfrm>
            <a:off x="302847" y="1416538"/>
            <a:ext cx="3272691" cy="2554545"/>
          </a:xfrm>
          <a:prstGeom prst="rect">
            <a:avLst/>
          </a:prstGeom>
        </p:spPr>
        <p:txBody>
          <a:bodyPr wrap="square">
            <a:spAutoFit/>
          </a:bodyPr>
          <a:lstStyle/>
          <a:p>
            <a:pPr marL="457200" indent="-457200">
              <a:buFont typeface="+mj-lt"/>
              <a:buAutoNum type="arabicPeriod"/>
            </a:pPr>
            <a:r>
              <a:rPr lang="en-US" altLang="zh-CN" sz="2000" dirty="0"/>
              <a:t>x</a:t>
            </a:r>
            <a:r>
              <a:rPr lang="zh-CN" altLang="zh-CN" sz="2000" dirty="0"/>
              <a:t>值的平均数都是</a:t>
            </a:r>
            <a:r>
              <a:rPr lang="en-US" altLang="zh-CN" sz="2000" dirty="0"/>
              <a:t>9.0</a:t>
            </a:r>
          </a:p>
          <a:p>
            <a:pPr marL="457200" indent="-457200">
              <a:buFont typeface="+mj-lt"/>
              <a:buAutoNum type="arabicPeriod"/>
            </a:pPr>
            <a:r>
              <a:rPr lang="en-US" altLang="zh-CN" sz="2000" dirty="0"/>
              <a:t>y</a:t>
            </a:r>
            <a:r>
              <a:rPr lang="zh-CN" altLang="zh-CN" sz="2000" dirty="0"/>
              <a:t>值的平均数都是</a:t>
            </a:r>
            <a:r>
              <a:rPr lang="en-US" altLang="zh-CN" sz="2000" dirty="0"/>
              <a:t>7.5</a:t>
            </a:r>
          </a:p>
          <a:p>
            <a:pPr marL="457200" indent="-457200">
              <a:buFont typeface="+mj-lt"/>
              <a:buAutoNum type="arabicPeriod"/>
            </a:pPr>
            <a:r>
              <a:rPr lang="en-US" altLang="zh-CN" sz="2000" dirty="0"/>
              <a:t>x</a:t>
            </a:r>
            <a:r>
              <a:rPr lang="zh-CN" altLang="zh-CN" sz="2000" dirty="0"/>
              <a:t>值的方差都是</a:t>
            </a:r>
            <a:r>
              <a:rPr lang="en-US" altLang="zh-CN" sz="2000" dirty="0"/>
              <a:t>10.0</a:t>
            </a:r>
          </a:p>
          <a:p>
            <a:pPr marL="457200" indent="-457200">
              <a:buFont typeface="+mj-lt"/>
              <a:buAutoNum type="arabicPeriod"/>
            </a:pPr>
            <a:r>
              <a:rPr lang="en-US" altLang="zh-CN" sz="2000" dirty="0"/>
              <a:t>y</a:t>
            </a:r>
            <a:r>
              <a:rPr lang="zh-CN" altLang="zh-CN" sz="2000" dirty="0"/>
              <a:t>值的方差都是</a:t>
            </a:r>
            <a:r>
              <a:rPr lang="en-US" altLang="zh-CN" sz="2000" dirty="0"/>
              <a:t>3.75</a:t>
            </a:r>
          </a:p>
          <a:p>
            <a:pPr marL="457200" indent="-457200">
              <a:buFont typeface="+mj-lt"/>
              <a:buAutoNum type="arabicPeriod"/>
            </a:pPr>
            <a:r>
              <a:rPr lang="zh-CN" altLang="zh-CN" sz="2000" dirty="0"/>
              <a:t>它们的相关系数都是</a:t>
            </a:r>
            <a:r>
              <a:rPr lang="en-US" altLang="zh-CN" sz="2000" dirty="0"/>
              <a:t>0.816</a:t>
            </a:r>
          </a:p>
          <a:p>
            <a:pPr marL="457200" indent="-457200">
              <a:buFont typeface="+mj-lt"/>
              <a:buAutoNum type="arabicPeriod"/>
            </a:pPr>
            <a:r>
              <a:rPr lang="zh-CN" altLang="zh-CN" sz="2000" dirty="0"/>
              <a:t>线性回归方程都可以表达为</a:t>
            </a:r>
            <a:r>
              <a:rPr lang="en-US" altLang="zh-CN" sz="2000" dirty="0"/>
              <a:t>y=3+0.5x</a:t>
            </a:r>
            <a:endParaRPr kumimoji="1" lang="zh-CN" altLang="en-US" sz="2000" dirty="0"/>
          </a:p>
        </p:txBody>
      </p:sp>
    </p:spTree>
    <p:extLst>
      <p:ext uri="{BB962C8B-B14F-4D97-AF65-F5344CB8AC3E}">
        <p14:creationId xmlns:p14="http://schemas.microsoft.com/office/powerpoint/2010/main" val="3810839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942999" y="1333499"/>
            <a:ext cx="6589078" cy="3912578"/>
          </a:xfrm>
          <a:prstGeom prst="rect">
            <a:avLst/>
          </a:prstGeom>
        </p:spPr>
      </p:pic>
    </p:spTree>
    <p:extLst>
      <p:ext uri="{BB962C8B-B14F-4D97-AF65-F5344CB8AC3E}">
        <p14:creationId xmlns:p14="http://schemas.microsoft.com/office/powerpoint/2010/main" val="2357290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kumimoji="1" lang="zh-CN" altLang="en-US"/>
          </a:p>
        </p:txBody>
      </p:sp>
      <p:sp>
        <p:nvSpPr>
          <p:cNvPr id="2" name="标题 1"/>
          <p:cNvSpPr>
            <a:spLocks noGrp="1"/>
          </p:cNvSpPr>
          <p:nvPr>
            <p:ph type="title"/>
          </p:nvPr>
        </p:nvSpPr>
        <p:spPr/>
        <p:txBody>
          <a:bodyPr/>
          <a:lstStyle/>
          <a:p>
            <a:r>
              <a:rPr lang="en-US" altLang="zh-CN" dirty="0"/>
              <a:t>1812</a:t>
            </a:r>
            <a:r>
              <a:rPr lang="zh-CN" altLang="en-US" dirty="0"/>
              <a:t>年拿破仑军队的溃退</a:t>
            </a:r>
          </a:p>
        </p:txBody>
      </p:sp>
      <p:sp>
        <p:nvSpPr>
          <p:cNvPr id="77" name="Shape 77"/>
          <p:cNvSpPr>
            <a:spLocks noGrp="1"/>
          </p:cNvSpPr>
          <p:nvPr>
            <p:ph type="sldNum" sz="quarter" idx="4294967295"/>
          </p:nvPr>
        </p:nvSpPr>
        <p:spPr>
          <a:xfrm>
            <a:off x="8210550" y="5236987"/>
            <a:ext cx="933450" cy="381000"/>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sz="1800"/>
            </a:pPr>
            <a:fld id="{86CB4B4D-7CA3-9044-876B-883B54F8677D}" type="slidenum">
              <a:rPr sz="1600"/>
              <a:t>17</a:t>
            </a:fld>
            <a:endParaRPr sz="1600"/>
          </a:p>
        </p:txBody>
      </p:sp>
      <p:pic>
        <p:nvPicPr>
          <p:cNvPr id="78" name="image7.jpg" descr="http://upload.wikimedia.org/wikipedia/commons/c/cc/Napoleons_retreat_from_moscow.jpg"/>
          <p:cNvPicPr/>
          <p:nvPr/>
        </p:nvPicPr>
        <p:blipFill>
          <a:blip r:embed="rId2">
            <a:extLst/>
          </a:blip>
          <a:stretch>
            <a:fillRect/>
          </a:stretch>
        </p:blipFill>
        <p:spPr>
          <a:xfrm>
            <a:off x="1143000" y="1270000"/>
            <a:ext cx="6172200" cy="3664744"/>
          </a:xfrm>
          <a:prstGeom prst="rect">
            <a:avLst/>
          </a:prstGeom>
          <a:ln w="12700">
            <a:miter lim="400000"/>
          </a:ln>
        </p:spPr>
      </p:pic>
      <p:sp>
        <p:nvSpPr>
          <p:cNvPr id="79" name="Shape 79"/>
          <p:cNvSpPr/>
          <p:nvPr/>
        </p:nvSpPr>
        <p:spPr>
          <a:xfrm>
            <a:off x="304800" y="5176390"/>
            <a:ext cx="7696200" cy="3385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Calibri"/>
                <a:ea typeface="Calibri"/>
                <a:cs typeface="Calibri"/>
                <a:sym typeface="Calibri"/>
              </a:defRPr>
            </a:lvl1pPr>
          </a:lstStyle>
          <a:p>
            <a:pPr lvl="0">
              <a:defRPr sz="1800"/>
            </a:pPr>
            <a:r>
              <a:rPr sz="1600"/>
              <a:t>An artistic depiction of Napoleon's retreat from Moscow, by Adolph Northen</a:t>
            </a:r>
          </a:p>
        </p:txBody>
      </p:sp>
    </p:spTree>
    <p:extLst>
      <p:ext uri="{BB962C8B-B14F-4D97-AF65-F5344CB8AC3E}">
        <p14:creationId xmlns:p14="http://schemas.microsoft.com/office/powerpoint/2010/main" val="8676124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a:p>
        </p:txBody>
      </p:sp>
      <p:sp>
        <p:nvSpPr>
          <p:cNvPr id="81" name="Shape 81"/>
          <p:cNvSpPr>
            <a:spLocks noGrp="1"/>
          </p:cNvSpPr>
          <p:nvPr>
            <p:ph type="title"/>
          </p:nvPr>
        </p:nvSpPr>
        <p:spPr>
          <a:prstGeom prst="rect">
            <a:avLst/>
          </a:prstGeom>
        </p:spPr>
        <p:txBody>
          <a:bodyPr lIns="0" tIns="0" rIns="0" bIns="0">
            <a:normAutofit/>
          </a:bodyPr>
          <a:lstStyle>
            <a:lvl1pPr defTabSz="768095">
              <a:defRPr sz="2688">
                <a:latin typeface="宋体"/>
                <a:ea typeface="宋体"/>
                <a:cs typeface="宋体"/>
                <a:sym typeface="宋体"/>
              </a:defRPr>
            </a:lvl1pPr>
          </a:lstStyle>
          <a:p>
            <a:pPr lvl="0">
              <a:defRPr sz="1800"/>
            </a:pPr>
            <a:r>
              <a:rPr sz="2688"/>
              <a:t>记者如何报道战争？</a:t>
            </a:r>
          </a:p>
        </p:txBody>
      </p:sp>
      <p:sp>
        <p:nvSpPr>
          <p:cNvPr id="82" name="Shape 82"/>
          <p:cNvSpPr>
            <a:spLocks noGrp="1"/>
          </p:cNvSpPr>
          <p:nvPr>
            <p:ph type="sldNum" sz="quarter" idx="4294967295"/>
          </p:nvPr>
        </p:nvSpPr>
        <p:spPr>
          <a:xfrm>
            <a:off x="8210550" y="5236986"/>
            <a:ext cx="933450" cy="261056"/>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sz="1800"/>
            </a:pPr>
            <a:fld id="{86CB4B4D-7CA3-9044-876B-883B54F8677D}" type="slidenum">
              <a:rPr sz="1600"/>
              <a:t>18</a:t>
            </a:fld>
            <a:endParaRPr sz="1600"/>
          </a:p>
        </p:txBody>
      </p:sp>
      <p:pic>
        <p:nvPicPr>
          <p:cNvPr id="83" name="image8.png"/>
          <p:cNvPicPr/>
          <p:nvPr/>
        </p:nvPicPr>
        <p:blipFill>
          <a:blip r:embed="rId2">
            <a:extLst/>
          </a:blip>
          <a:stretch>
            <a:fillRect/>
          </a:stretch>
        </p:blipFill>
        <p:spPr>
          <a:xfrm>
            <a:off x="1397506" y="979570"/>
            <a:ext cx="5715000" cy="3959129"/>
          </a:xfrm>
          <a:prstGeom prst="rect">
            <a:avLst/>
          </a:prstGeom>
          <a:ln w="12700">
            <a:miter lim="400000"/>
          </a:ln>
        </p:spPr>
      </p:pic>
    </p:spTree>
    <p:extLst>
      <p:ext uri="{BB962C8B-B14F-4D97-AF65-F5344CB8AC3E}">
        <p14:creationId xmlns:p14="http://schemas.microsoft.com/office/powerpoint/2010/main" val="285067087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ctr"/>
            <a:r>
              <a:rPr lang="zh-CN" altLang="zh-CN" sz="3200" dirty="0"/>
              <a:t>拿破仑在</a:t>
            </a:r>
            <a:r>
              <a:rPr lang="en-US" altLang="zh-CN" sz="3200" dirty="0"/>
              <a:t>1812</a:t>
            </a:r>
            <a:r>
              <a:rPr lang="zh-CN" altLang="zh-CN" sz="3200" dirty="0"/>
              <a:t>年俄罗斯战役中的灾难性损失 </a:t>
            </a:r>
            <a:endParaRPr kumimoji="1" lang="zh-CN" altLang="en-US" sz="3200"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3"/>
          <a:stretch>
            <a:fillRect/>
          </a:stretch>
        </p:blipFill>
        <p:spPr>
          <a:xfrm>
            <a:off x="612648" y="1333500"/>
            <a:ext cx="8316429" cy="3844192"/>
          </a:xfrm>
          <a:prstGeom prst="rect">
            <a:avLst/>
          </a:prstGeom>
        </p:spPr>
      </p:pic>
    </p:spTree>
    <p:extLst>
      <p:ext uri="{BB962C8B-B14F-4D97-AF65-F5344CB8AC3E}">
        <p14:creationId xmlns:p14="http://schemas.microsoft.com/office/powerpoint/2010/main" val="31305317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引言</a:t>
            </a:r>
            <a:endParaRPr kumimoji="1" lang="zh-CN" altLang="en-US" dirty="0"/>
          </a:p>
        </p:txBody>
      </p:sp>
      <p:sp>
        <p:nvSpPr>
          <p:cNvPr id="3" name="内容占位符 2"/>
          <p:cNvSpPr>
            <a:spLocks noGrp="1"/>
          </p:cNvSpPr>
          <p:nvPr>
            <p:ph sz="quarter" idx="1"/>
          </p:nvPr>
        </p:nvSpPr>
        <p:spPr>
          <a:xfrm>
            <a:off x="612648" y="1333500"/>
            <a:ext cx="8153400" cy="2242038"/>
          </a:xfrm>
        </p:spPr>
        <p:txBody>
          <a:bodyPr>
            <a:normAutofit/>
          </a:bodyPr>
          <a:lstStyle/>
          <a:p>
            <a:r>
              <a:rPr lang="zh-CN" altLang="zh-CN" dirty="0" smtClean="0"/>
              <a:t>大数据时代的到来</a:t>
            </a:r>
            <a:r>
              <a:rPr lang="zh-CN" altLang="en-US" dirty="0" smtClean="0"/>
              <a:t> </a:t>
            </a:r>
            <a:r>
              <a:rPr lang="en-US" altLang="zh-CN" dirty="0" smtClean="0"/>
              <a:t>+</a:t>
            </a:r>
            <a:r>
              <a:rPr lang="zh-CN" altLang="en-US" dirty="0" smtClean="0"/>
              <a:t> </a:t>
            </a:r>
            <a:r>
              <a:rPr lang="zh-CN" altLang="zh-CN" dirty="0" smtClean="0"/>
              <a:t>人类计算</a:t>
            </a:r>
            <a:r>
              <a:rPr lang="zh-CN" altLang="zh-CN" dirty="0"/>
              <a:t>能力的提</a:t>
            </a:r>
            <a:r>
              <a:rPr lang="zh-CN" altLang="zh-CN" dirty="0" smtClean="0"/>
              <a:t>高</a:t>
            </a:r>
            <a:endParaRPr lang="en-US" altLang="zh-CN" dirty="0" smtClean="0"/>
          </a:p>
          <a:p>
            <a:pPr lvl="1"/>
            <a:r>
              <a:rPr lang="zh-CN" altLang="zh-CN" dirty="0" smtClean="0"/>
              <a:t>传统新闻行业受到互联网浪潮的强烈冲击</a:t>
            </a:r>
            <a:endParaRPr lang="en-US" altLang="zh-CN" dirty="0" smtClean="0"/>
          </a:p>
          <a:p>
            <a:pPr lvl="1"/>
            <a:r>
              <a:rPr lang="zh-CN" altLang="zh-CN" dirty="0" smtClean="0"/>
              <a:t>数据新闻</a:t>
            </a:r>
            <a:r>
              <a:rPr lang="zh-CN" altLang="zh-CN" dirty="0"/>
              <a:t>（</a:t>
            </a:r>
            <a:r>
              <a:rPr lang="en-US" altLang="zh-CN" dirty="0"/>
              <a:t>data journalism</a:t>
            </a:r>
            <a:r>
              <a:rPr lang="zh-CN" altLang="zh-CN" dirty="0"/>
              <a:t>）成为全球新闻行业中</a:t>
            </a:r>
            <a:r>
              <a:rPr lang="zh-CN" altLang="zh-CN" dirty="0" smtClean="0"/>
              <a:t>最重要领域之一</a:t>
            </a:r>
          </a:p>
        </p:txBody>
      </p:sp>
      <p:sp>
        <p:nvSpPr>
          <p:cNvPr id="7" name="矩形 6"/>
          <p:cNvSpPr/>
          <p:nvPr/>
        </p:nvSpPr>
        <p:spPr>
          <a:xfrm>
            <a:off x="713154" y="3317406"/>
            <a:ext cx="7903307" cy="156966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zh-CN" sz="2400" b="1" dirty="0">
                <a:latin typeface="Microsoft YaHei"/>
                <a:ea typeface="Microsoft YaHei"/>
                <a:cs typeface="Microsoft YaHei"/>
              </a:rPr>
              <a:t>数据新闻或数据驱动新闻</a:t>
            </a:r>
            <a:r>
              <a:rPr lang="zh-CN" altLang="zh-CN" sz="2400" b="1" dirty="0"/>
              <a:t>（</a:t>
            </a:r>
            <a:r>
              <a:rPr lang="en-US" altLang="zh-CN" sz="2400" b="1" dirty="0"/>
              <a:t>data-driven journalism</a:t>
            </a:r>
            <a:r>
              <a:rPr lang="zh-CN" altLang="zh-CN" sz="2400" b="1" dirty="0"/>
              <a:t>）是计算传播学在新闻生产过程的应用，强调了运用各种计算方法从数据中寻找故事并进行数据叙事，使信息升华为对公众更有价值的知识，增进公众对社会现实的理解。</a:t>
            </a:r>
          </a:p>
        </p:txBody>
      </p:sp>
    </p:spTree>
    <p:extLst>
      <p:ext uri="{BB962C8B-B14F-4D97-AF65-F5344CB8AC3E}">
        <p14:creationId xmlns:p14="http://schemas.microsoft.com/office/powerpoint/2010/main" val="3179769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a:p>
        </p:txBody>
      </p:sp>
      <p:sp>
        <p:nvSpPr>
          <p:cNvPr id="89" name="Shape 89"/>
          <p:cNvSpPr>
            <a:spLocks noGrp="1"/>
          </p:cNvSpPr>
          <p:nvPr>
            <p:ph type="title"/>
          </p:nvPr>
        </p:nvSpPr>
        <p:spPr>
          <a:prstGeom prst="rect">
            <a:avLst/>
          </a:prstGeom>
        </p:spPr>
        <p:txBody>
          <a:bodyPr lIns="0" tIns="0" rIns="0" bIns="0">
            <a:normAutofit/>
          </a:bodyPr>
          <a:lstStyle>
            <a:lvl1pPr defTabSz="768095">
              <a:defRPr sz="2688">
                <a:latin typeface="宋体"/>
                <a:ea typeface="宋体"/>
                <a:cs typeface="宋体"/>
                <a:sym typeface="宋体"/>
              </a:defRPr>
            </a:lvl1pPr>
          </a:lstStyle>
          <a:p>
            <a:pPr lvl="0">
              <a:defRPr sz="1800"/>
            </a:pPr>
            <a:r>
              <a:rPr sz="2688"/>
              <a:t>可视化解读</a:t>
            </a:r>
          </a:p>
        </p:txBody>
      </p:sp>
      <p:sp>
        <p:nvSpPr>
          <p:cNvPr id="91" name="Shape 91"/>
          <p:cNvSpPr>
            <a:spLocks noGrp="1"/>
          </p:cNvSpPr>
          <p:nvPr>
            <p:ph type="sldNum" sz="quarter" idx="4294967295"/>
          </p:nvPr>
        </p:nvSpPr>
        <p:spPr>
          <a:xfrm>
            <a:off x="8210550" y="5236987"/>
            <a:ext cx="933450" cy="381000"/>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sz="1800"/>
            </a:pPr>
            <a:fld id="{86CB4B4D-7CA3-9044-876B-883B54F8677D}" type="slidenum">
              <a:rPr sz="1600"/>
              <a:t>20</a:t>
            </a:fld>
            <a:endParaRPr sz="1600"/>
          </a:p>
        </p:txBody>
      </p:sp>
      <p:pic>
        <p:nvPicPr>
          <p:cNvPr id="90" name="image10.gif" descr="The_French_invasion_of_Russia.gif"/>
          <p:cNvPicPr/>
          <p:nvPr/>
        </p:nvPicPr>
        <p:blipFill>
          <a:blip r:embed="rId2">
            <a:extLst/>
          </a:blip>
          <a:stretch>
            <a:fillRect/>
          </a:stretch>
        </p:blipFill>
        <p:spPr>
          <a:xfrm>
            <a:off x="838200" y="1016000"/>
            <a:ext cx="6778722" cy="3660511"/>
          </a:xfrm>
          <a:prstGeom prst="rect">
            <a:avLst/>
          </a:prstGeom>
          <a:ln w="12700">
            <a:miter lim="400000"/>
          </a:ln>
        </p:spPr>
      </p:pic>
      <p:sp>
        <p:nvSpPr>
          <p:cNvPr id="92" name="Shape 92"/>
          <p:cNvSpPr/>
          <p:nvPr/>
        </p:nvSpPr>
        <p:spPr>
          <a:xfrm>
            <a:off x="457200" y="4127500"/>
            <a:ext cx="8001000" cy="14773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a:latin typeface="Calibri"/>
                <a:ea typeface="Calibri"/>
                <a:cs typeface="Calibri"/>
                <a:sym typeface="Calibri"/>
                <a:hlinkClick r:id="rId3"/>
              </a:rPr>
              <a:t>Charles Joseph Minard</a:t>
            </a:r>
            <a:r>
              <a:rPr>
                <a:latin typeface="Calibri"/>
                <a:ea typeface="Calibri"/>
                <a:cs typeface="Calibri"/>
                <a:sym typeface="Calibri"/>
              </a:rPr>
              <a:t>'s famous graph showing the decreasing size of the Grande Armée as it marches to Moscow (brown line, from left to right) and back (black line, from right to left) with the size of the army equal to the width of the line. Temperature is plotted on the lower graph for the return journey (multiply</a:t>
            </a:r>
            <a:r>
              <a:rPr>
                <a:latin typeface="Calibri"/>
                <a:ea typeface="Calibri"/>
                <a:cs typeface="Calibri"/>
                <a:sym typeface="Calibri"/>
                <a:hlinkClick r:id="rId4"/>
              </a:rPr>
              <a:t>Réaumur</a:t>
            </a:r>
            <a:r>
              <a:rPr>
                <a:latin typeface="Calibri"/>
                <a:ea typeface="Calibri"/>
                <a:cs typeface="Calibri"/>
                <a:sym typeface="Calibri"/>
              </a:rPr>
              <a:t> temperatures by 1¼ to get </a:t>
            </a:r>
            <a:r>
              <a:rPr>
                <a:latin typeface="Calibri"/>
                <a:ea typeface="Calibri"/>
                <a:cs typeface="Calibri"/>
                <a:sym typeface="Calibri"/>
                <a:hlinkClick r:id="rId5"/>
              </a:rPr>
              <a:t>Celsius</a:t>
            </a:r>
            <a:r>
              <a:rPr>
                <a:latin typeface="Calibri"/>
                <a:ea typeface="Calibri"/>
                <a:cs typeface="Calibri"/>
                <a:sym typeface="Calibri"/>
              </a:rPr>
              <a:t>, e.g. −30 °R = −37.5 °C).</a:t>
            </a:r>
          </a:p>
        </p:txBody>
      </p:sp>
    </p:spTree>
    <p:extLst>
      <p:ext uri="{BB962C8B-B14F-4D97-AF65-F5344CB8AC3E}">
        <p14:creationId xmlns:p14="http://schemas.microsoft.com/office/powerpoint/2010/main" val="131312309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kumimoji="1" lang="zh-CN" altLang="en-US"/>
          </a:p>
        </p:txBody>
      </p:sp>
      <p:sp>
        <p:nvSpPr>
          <p:cNvPr id="2" name="标题 1"/>
          <p:cNvSpPr>
            <a:spLocks noGrp="1"/>
          </p:cNvSpPr>
          <p:nvPr>
            <p:ph type="title"/>
          </p:nvPr>
        </p:nvSpPr>
        <p:spPr/>
        <p:txBody>
          <a:bodyPr/>
          <a:lstStyle/>
          <a:p>
            <a:r>
              <a:rPr lang="en-US" altLang="zh-CN" dirty="0" smtClean="0"/>
              <a:t>1854</a:t>
            </a:r>
            <a:r>
              <a:rPr lang="zh-CN" altLang="en-US" dirty="0" smtClean="0"/>
              <a:t>年伦敦宽街黑死病爆发</a:t>
            </a:r>
            <a:endParaRPr lang="zh-CN" altLang="en-US" dirty="0"/>
          </a:p>
        </p:txBody>
      </p:sp>
      <p:grpSp>
        <p:nvGrpSpPr>
          <p:cNvPr id="9" name="组合 8"/>
          <p:cNvGrpSpPr/>
          <p:nvPr/>
        </p:nvGrpSpPr>
        <p:grpSpPr>
          <a:xfrm>
            <a:off x="961303" y="1236927"/>
            <a:ext cx="7035383" cy="3608501"/>
            <a:chOff x="1220094" y="1779036"/>
            <a:chExt cx="7035383" cy="4330201"/>
          </a:xfrm>
        </p:grpSpPr>
        <p:pic>
          <p:nvPicPr>
            <p:cNvPr id="5" name="Picture 4" descr="http://dtc-wsuv.org/kwise/placestory/images/dea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094" y="4065211"/>
              <a:ext cx="1518093" cy="19836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healthcybermap.org/HGeo/images/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187" y="1839421"/>
              <a:ext cx="5517290" cy="42698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upload.wikimedia.org/wikipedia/commons/thumb/6/6a/Whitehead_henry1884.jpg/220px-Whitehead_henry188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9364" y="1779036"/>
              <a:ext cx="1396113" cy="203071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6"/>
            <a:stretch>
              <a:fillRect/>
            </a:stretch>
          </p:blipFill>
          <p:spPr>
            <a:xfrm>
              <a:off x="1220094" y="1839421"/>
              <a:ext cx="1586542" cy="2199524"/>
            </a:xfrm>
            <a:prstGeom prst="rect">
              <a:avLst/>
            </a:prstGeom>
          </p:spPr>
        </p:pic>
      </p:grpSp>
    </p:spTree>
    <p:extLst>
      <p:ext uri="{BB962C8B-B14F-4D97-AF65-F5344CB8AC3E}">
        <p14:creationId xmlns:p14="http://schemas.microsoft.com/office/powerpoint/2010/main" val="32243066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伦敦布罗德街霍乱地图 </a:t>
            </a:r>
            <a:endParaRPr kumimoji="1" lang="zh-CN" altLang="en-US" dirty="0"/>
          </a:p>
        </p:txBody>
      </p:sp>
      <p:sp>
        <p:nvSpPr>
          <p:cNvPr id="5" name="内容占位符 4"/>
          <p:cNvSpPr>
            <a:spLocks noGrp="1"/>
          </p:cNvSpPr>
          <p:nvPr>
            <p:ph sz="quarter" idx="1"/>
          </p:nvPr>
        </p:nvSpPr>
        <p:spPr/>
        <p:txBody>
          <a:bodyPr/>
          <a:lstStyle/>
          <a:p>
            <a:endParaRPr kumimoji="1" lang="zh-CN" altLang="en-US"/>
          </a:p>
        </p:txBody>
      </p:sp>
      <p:pic>
        <p:nvPicPr>
          <p:cNvPr id="6" name="Picture 6" descr="http://www.selkirkgis.com/wp-content/uploads/2012/01/CholeraOutbreak.jpg"/>
          <p:cNvPicPr/>
          <p:nvPr/>
        </p:nvPicPr>
        <p:blipFill>
          <a:blip r:embed="rId3">
            <a:extLst>
              <a:ext uri="{28A0092B-C50C-407E-A947-70E740481C1C}">
                <a14:useLocalDpi xmlns:a14="http://schemas.microsoft.com/office/drawing/2010/main" val="0"/>
              </a:ext>
            </a:extLst>
          </a:blip>
          <a:srcRect/>
          <a:stretch>
            <a:fillRect/>
          </a:stretch>
        </p:blipFill>
        <p:spPr bwMode="auto">
          <a:xfrm>
            <a:off x="1399442" y="1489808"/>
            <a:ext cx="6523404" cy="350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05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normAutofit fontScale="70000" lnSpcReduction="20000"/>
          </a:bodyPr>
          <a:lstStyle/>
          <a:p>
            <a:r>
              <a:rPr lang="zh-CN" altLang="zh-CN" dirty="0"/>
              <a:t>第一步，确定数据新闻选题</a:t>
            </a:r>
            <a:r>
              <a:rPr lang="zh-CN" altLang="zh-CN" dirty="0" smtClean="0"/>
              <a:t>；</a:t>
            </a:r>
            <a:endParaRPr lang="en-US" altLang="zh-CN" dirty="0" smtClean="0"/>
          </a:p>
          <a:p>
            <a:r>
              <a:rPr lang="zh-CN" altLang="zh-CN" dirty="0" smtClean="0"/>
              <a:t>第二步</a:t>
            </a:r>
            <a:r>
              <a:rPr lang="zh-CN" altLang="zh-CN" dirty="0"/>
              <a:t>，数据的收集和整理</a:t>
            </a:r>
            <a:r>
              <a:rPr lang="zh-CN" altLang="zh-CN" dirty="0" smtClean="0"/>
              <a:t>；</a:t>
            </a:r>
            <a:endParaRPr lang="en-US" altLang="zh-CN" dirty="0" smtClean="0"/>
          </a:p>
          <a:p>
            <a:r>
              <a:rPr lang="zh-CN" altLang="zh-CN" dirty="0" smtClean="0"/>
              <a:t>第三步</a:t>
            </a:r>
            <a:r>
              <a:rPr lang="zh-CN" altLang="zh-CN" dirty="0"/>
              <a:t>，数据的分析和解读</a:t>
            </a:r>
            <a:r>
              <a:rPr lang="zh-CN" altLang="zh-CN" dirty="0" smtClean="0"/>
              <a:t>；</a:t>
            </a:r>
            <a:endParaRPr lang="en-US" altLang="zh-CN" dirty="0" smtClean="0"/>
          </a:p>
          <a:p>
            <a:r>
              <a:rPr lang="zh-CN" altLang="zh-CN" dirty="0" smtClean="0"/>
              <a:t>第四步</a:t>
            </a:r>
            <a:r>
              <a:rPr lang="zh-CN" altLang="zh-CN" dirty="0"/>
              <a:t>，数据新闻写作与可视化呈现。 </a:t>
            </a:r>
            <a:endParaRPr kumimoji="1" lang="zh-CN" altLang="en-US" dirty="0"/>
          </a:p>
        </p:txBody>
      </p:sp>
      <p:sp>
        <p:nvSpPr>
          <p:cNvPr id="2" name="标题 1"/>
          <p:cNvSpPr>
            <a:spLocks noGrp="1"/>
          </p:cNvSpPr>
          <p:nvPr>
            <p:ph type="title"/>
          </p:nvPr>
        </p:nvSpPr>
        <p:spPr/>
        <p:txBody>
          <a:bodyPr>
            <a:normAutofit/>
          </a:bodyPr>
          <a:lstStyle/>
          <a:p>
            <a:r>
              <a:rPr lang="zh-CN" altLang="zh-CN" b="1" dirty="0"/>
              <a:t>二、制作流</a:t>
            </a:r>
            <a:r>
              <a:rPr lang="zh-CN" altLang="zh-CN" b="1" dirty="0" smtClean="0"/>
              <a:t>程</a:t>
            </a:r>
            <a:endParaRPr kumimoji="1" lang="zh-CN" altLang="en-US" dirty="0"/>
          </a:p>
        </p:txBody>
      </p:sp>
    </p:spTree>
    <p:extLst>
      <p:ext uri="{BB962C8B-B14F-4D97-AF65-F5344CB8AC3E}">
        <p14:creationId xmlns:p14="http://schemas.microsoft.com/office/powerpoint/2010/main" val="4010629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kumimoji="1" lang="zh-CN" altLang="en-US"/>
          </a:p>
        </p:txBody>
      </p:sp>
      <p:sp>
        <p:nvSpPr>
          <p:cNvPr id="6" name="内容占位符 5"/>
          <p:cNvSpPr>
            <a:spLocks noGrp="1"/>
          </p:cNvSpPr>
          <p:nvPr>
            <p:ph sz="quarter" idx="1"/>
          </p:nvPr>
        </p:nvSpPr>
        <p:spPr/>
        <p:txBody>
          <a:bodyPr/>
          <a:lstStyle/>
          <a:p>
            <a:r>
              <a:rPr lang="zh-CN" altLang="zh-CN" dirty="0"/>
              <a:t>米尔科</a:t>
            </a:r>
            <a:r>
              <a:rPr lang="en-US" altLang="zh-CN" dirty="0">
                <a:sym typeface="Wingdings"/>
              </a:rPr>
              <a:t></a:t>
            </a:r>
            <a:r>
              <a:rPr lang="zh-CN" altLang="zh-CN" dirty="0"/>
              <a:t>劳伦斯将数据驱动的数据新闻生产看作一个数据价值提升的过程，它从数据开始，经过过滤与可视化后，最终形成故事 </a:t>
            </a:r>
            <a:endParaRPr kumimoji="1" lang="zh-CN" altLang="en-US" dirty="0"/>
          </a:p>
        </p:txBody>
      </p:sp>
      <p:sp>
        <p:nvSpPr>
          <p:cNvPr id="7" name="内容占位符 6"/>
          <p:cNvSpPr>
            <a:spLocks noGrp="1"/>
          </p:cNvSpPr>
          <p:nvPr>
            <p:ph sz="quarter" idx="2"/>
          </p:nvPr>
        </p:nvSpPr>
        <p:spPr/>
        <p:txBody>
          <a:bodyPr/>
          <a:lstStyle/>
          <a:p>
            <a:endParaRPr kumimoji="1" lang="zh-CN" altLang="en-US"/>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4543352" y="1719433"/>
            <a:ext cx="3886835" cy="2823210"/>
          </a:xfrm>
          <a:prstGeom prst="rect">
            <a:avLst/>
          </a:prstGeom>
        </p:spPr>
      </p:pic>
    </p:spTree>
    <p:extLst>
      <p:ext uri="{BB962C8B-B14F-4D97-AF65-F5344CB8AC3E}">
        <p14:creationId xmlns:p14="http://schemas.microsoft.com/office/powerpoint/2010/main" val="2688472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normAutofit fontScale="70000" lnSpcReduction="20000"/>
          </a:bodyPr>
          <a:lstStyle/>
          <a:p>
            <a:r>
              <a:rPr lang="zh-CN" altLang="zh-CN" dirty="0"/>
              <a:t>英国记者保罗</a:t>
            </a:r>
            <a:r>
              <a:rPr lang="en-US" altLang="zh-CN" dirty="0">
                <a:sym typeface="Wingdings"/>
              </a:rPr>
              <a:t></a:t>
            </a:r>
            <a:r>
              <a:rPr lang="zh-CN" altLang="zh-CN" dirty="0"/>
              <a:t>布拉德肖</a:t>
            </a:r>
            <a:r>
              <a:rPr lang="en-US" altLang="zh-CN" dirty="0"/>
              <a:t>(Paul Bradshaw)</a:t>
            </a:r>
            <a:r>
              <a:rPr lang="zh-CN" altLang="zh-CN" dirty="0"/>
              <a:t>依照传统的新闻叙事结构“倒金字塔”提出了数据新闻的金字塔架构</a:t>
            </a:r>
            <a:r>
              <a:rPr lang="en-US" altLang="zh-CN" baseline="30000" dirty="0"/>
              <a:t>[]</a:t>
            </a:r>
            <a:r>
              <a:rPr lang="zh-CN" altLang="zh-CN" dirty="0"/>
              <a:t>。第一，数据新闻的生产是一个倒金字塔，从汇编（</a:t>
            </a:r>
            <a:r>
              <a:rPr lang="en-US" altLang="zh-CN" dirty="0"/>
              <a:t>compile</a:t>
            </a:r>
            <a:r>
              <a:rPr lang="zh-CN" altLang="zh-CN" dirty="0"/>
              <a:t>）问题和数据开始，然后进入到清理数据（</a:t>
            </a:r>
            <a:r>
              <a:rPr lang="en-US" altLang="zh-CN" dirty="0"/>
              <a:t>clean</a:t>
            </a:r>
            <a:r>
              <a:rPr lang="zh-CN" altLang="zh-CN" dirty="0"/>
              <a:t>）开始，同时需要理解社会情境（</a:t>
            </a:r>
            <a:r>
              <a:rPr lang="en-US" altLang="zh-CN" dirty="0"/>
              <a:t>context</a:t>
            </a:r>
            <a:r>
              <a:rPr lang="zh-CN" altLang="zh-CN" dirty="0"/>
              <a:t>），最终组合成文（</a:t>
            </a:r>
            <a:r>
              <a:rPr lang="en-US" altLang="zh-CN" dirty="0"/>
              <a:t>combine</a:t>
            </a:r>
            <a:r>
              <a:rPr lang="zh-CN" altLang="zh-CN" dirty="0"/>
              <a:t>）。第二，数据新闻的传播（</a:t>
            </a:r>
            <a:r>
              <a:rPr lang="en-US" altLang="zh-CN" dirty="0"/>
              <a:t>communicate</a:t>
            </a:r>
            <a:r>
              <a:rPr lang="zh-CN" altLang="zh-CN" dirty="0"/>
              <a:t>）过程是一个正金字塔结构，这是读者获取到数据新闻价值的过程</a:t>
            </a:r>
            <a:r>
              <a:rPr lang="zh-CN" altLang="zh-CN" dirty="0" smtClean="0"/>
              <a:t>。</a:t>
            </a:r>
            <a:endParaRPr kumimoji="1" lang="zh-CN" altLang="en-US" dirty="0"/>
          </a:p>
        </p:txBody>
      </p:sp>
      <p:pic>
        <p:nvPicPr>
          <p:cNvPr id="5" name="内容占位符 4"/>
          <p:cNvPicPr>
            <a:picLocks noGrp="1" noChangeAspect="1"/>
          </p:cNvPicPr>
          <p:nvPr>
            <p:ph sz="quarter" idx="2"/>
          </p:nvPr>
        </p:nvPicPr>
        <p:blipFill>
          <a:blip r:embed="rId2"/>
          <a:srcRect t="5959" b="5959"/>
          <a:stretch>
            <a:fillRect/>
          </a:stretch>
        </p:blipFill>
        <p:spPr/>
      </p:pic>
    </p:spTree>
    <p:extLst>
      <p:ext uri="{BB962C8B-B14F-4D97-AF65-F5344CB8AC3E}">
        <p14:creationId xmlns:p14="http://schemas.microsoft.com/office/powerpoint/2010/main" val="225567646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normAutofit lnSpcReduction="10000"/>
          </a:bodyPr>
          <a:lstStyle/>
          <a:p>
            <a:r>
              <a:rPr lang="zh-CN" altLang="zh-CN" dirty="0"/>
              <a:t>英国《卫报》</a:t>
            </a:r>
            <a:r>
              <a:rPr lang="en-US" altLang="zh-CN" dirty="0"/>
              <a:t>“</a:t>
            </a:r>
            <a:r>
              <a:rPr lang="zh-CN" altLang="zh-CN" dirty="0"/>
              <a:t>数据博客</a:t>
            </a:r>
            <a:r>
              <a:rPr lang="en-US" altLang="zh-CN" dirty="0"/>
              <a:t>”</a:t>
            </a:r>
            <a:r>
              <a:rPr lang="zh-CN" altLang="zh-CN" dirty="0"/>
              <a:t>前主编西蒙</a:t>
            </a:r>
            <a:r>
              <a:rPr lang="en-US" altLang="zh-CN" dirty="0">
                <a:sym typeface="Wingdings"/>
              </a:rPr>
              <a:t></a:t>
            </a:r>
            <a:r>
              <a:rPr lang="zh-CN" altLang="zh-CN" dirty="0"/>
              <a:t>罗杰斯则更加强调开放数据在数据新闻生产过程中的</a:t>
            </a:r>
            <a:r>
              <a:rPr lang="zh-CN" altLang="zh-CN" dirty="0" smtClean="0"/>
              <a:t>作用</a:t>
            </a:r>
            <a:endParaRPr lang="en-US" altLang="zh-CN" dirty="0" smtClean="0"/>
          </a:p>
          <a:p>
            <a:r>
              <a:rPr lang="zh-CN" altLang="zh-CN" dirty="0" smtClean="0"/>
              <a:t>他认为数据新闻工作流程分为四步</a:t>
            </a:r>
            <a:r>
              <a:rPr lang="zh-CN" altLang="zh-CN" dirty="0"/>
              <a:t>：分享数据、清洗数据、分析数据、呈现数据 </a:t>
            </a:r>
            <a:endParaRPr kumimoji="1" lang="zh-CN" altLang="en-US" dirty="0"/>
          </a:p>
        </p:txBody>
      </p:sp>
      <p:pic>
        <p:nvPicPr>
          <p:cNvPr id="7" name="内容占位符 6"/>
          <p:cNvPicPr>
            <a:picLocks noGrp="1" noChangeAspect="1"/>
          </p:cNvPicPr>
          <p:nvPr>
            <p:ph sz="quarter" idx="2"/>
          </p:nvPr>
        </p:nvPicPr>
        <p:blipFill>
          <a:blip r:embed="rId2"/>
          <a:srcRect l="9255" r="9255"/>
          <a:stretch>
            <a:fillRect/>
          </a:stretch>
        </p:blipFill>
        <p:spPr/>
      </p:pic>
    </p:spTree>
    <p:extLst>
      <p:ext uri="{BB962C8B-B14F-4D97-AF65-F5344CB8AC3E}">
        <p14:creationId xmlns:p14="http://schemas.microsoft.com/office/powerpoint/2010/main" val="31986124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333914" y="1333500"/>
            <a:ext cx="5836701" cy="3922395"/>
          </a:xfrm>
          <a:prstGeom prst="rect">
            <a:avLst/>
          </a:prstGeom>
        </p:spPr>
      </p:pic>
    </p:spTree>
    <p:extLst>
      <p:ext uri="{BB962C8B-B14F-4D97-AF65-F5344CB8AC3E}">
        <p14:creationId xmlns:p14="http://schemas.microsoft.com/office/powerpoint/2010/main" val="16785861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汉斯</a:t>
            </a:r>
            <a:r>
              <a:rPr lang="en-US" altLang="zh-CN" dirty="0">
                <a:sym typeface="Wingdings"/>
              </a:rPr>
              <a:t></a:t>
            </a:r>
            <a:r>
              <a:rPr lang="zh-CN" altLang="zh-CN" dirty="0"/>
              <a:t>罗斯</a:t>
            </a:r>
            <a:r>
              <a:rPr lang="zh-CN" altLang="zh-CN" dirty="0" smtClean="0"/>
              <a:t>林和</a:t>
            </a:r>
            <a:r>
              <a:rPr lang="en-US" altLang="zh-CN" dirty="0" err="1" smtClean="0"/>
              <a:t>Gapminder</a:t>
            </a:r>
            <a:r>
              <a:rPr lang="zh-CN" altLang="zh-CN" dirty="0" smtClean="0"/>
              <a:t> </a:t>
            </a:r>
            <a:endParaRPr kumimoji="1" lang="zh-CN" altLang="en-US" dirty="0"/>
          </a:p>
        </p:txBody>
      </p:sp>
      <p:sp>
        <p:nvSpPr>
          <p:cNvPr id="3" name="内容占位符 2"/>
          <p:cNvSpPr>
            <a:spLocks noGrp="1"/>
          </p:cNvSpPr>
          <p:nvPr>
            <p:ph sz="quarter" idx="1"/>
          </p:nvPr>
        </p:nvSpPr>
        <p:spPr/>
        <p:txBody>
          <a:bodyPr>
            <a:normAutofit fontScale="92500" lnSpcReduction="20000"/>
          </a:bodyPr>
          <a:lstStyle/>
          <a:p>
            <a:r>
              <a:rPr lang="zh-CN" altLang="zh-CN" dirty="0"/>
              <a:t>在过去的六七十年里，我们所身处的世界已经发生巨大的变化</a:t>
            </a:r>
            <a:r>
              <a:rPr lang="zh-CN" altLang="zh-CN" dirty="0" smtClean="0"/>
              <a:t>，</a:t>
            </a:r>
            <a:endParaRPr lang="en-US" altLang="zh-CN" dirty="0" smtClean="0"/>
          </a:p>
          <a:p>
            <a:r>
              <a:rPr lang="zh-CN" altLang="zh-CN" dirty="0" smtClean="0"/>
              <a:t>但我们对于</a:t>
            </a:r>
            <a:r>
              <a:rPr lang="zh-CN" altLang="zh-CN" dirty="0"/>
              <a:t>世界的理解依然停留在西方国家（发达国家）和第三世界（发展中国家）的二元对立的划分方法</a:t>
            </a:r>
            <a:r>
              <a:rPr lang="zh-CN" altLang="zh-CN" dirty="0" smtClean="0"/>
              <a:t>。</a:t>
            </a:r>
            <a:endParaRPr lang="en-US" altLang="zh-CN" dirty="0" smtClean="0"/>
          </a:p>
          <a:p>
            <a:r>
              <a:rPr lang="zh-CN" altLang="zh-CN" dirty="0" smtClean="0"/>
              <a:t>罗斯林从世界银</a:t>
            </a:r>
            <a:r>
              <a:rPr lang="zh-CN" altLang="zh-CN" dirty="0"/>
              <a:t>行、联合国等众多来源系统地收集了全世界各个</a:t>
            </a:r>
            <a:r>
              <a:rPr lang="zh-CN" altLang="zh-CN" dirty="0" smtClean="0"/>
              <a:t>国家的数据</a:t>
            </a:r>
            <a:endParaRPr lang="en-US" altLang="zh-CN" dirty="0" smtClean="0"/>
          </a:p>
          <a:p>
            <a:r>
              <a:rPr lang="zh-CN" altLang="zh-CN" dirty="0" smtClean="0"/>
              <a:t>衡量国家发展水平随时间的变化。</a:t>
            </a:r>
            <a:endParaRPr lang="en-US" altLang="zh-CN" dirty="0" smtClean="0"/>
          </a:p>
          <a:p>
            <a:r>
              <a:rPr lang="zh-CN" altLang="zh-CN" dirty="0" smtClean="0"/>
              <a:t>采用</a:t>
            </a:r>
            <a:r>
              <a:rPr lang="en-US" altLang="zh-CN" dirty="0" err="1"/>
              <a:t>Gapminder</a:t>
            </a:r>
            <a:r>
              <a:rPr lang="zh-CN" altLang="zh-CN" dirty="0"/>
              <a:t>软件，罗斯林非常生动且有说服力地说明了</a:t>
            </a:r>
            <a:r>
              <a:rPr lang="zh-CN" altLang="zh-CN" dirty="0" smtClean="0"/>
              <a:t>世界的发展变化</a:t>
            </a:r>
            <a:endParaRPr kumimoji="1" lang="zh-CN" altLang="en-US" dirty="0"/>
          </a:p>
        </p:txBody>
      </p:sp>
    </p:spTree>
    <p:extLst>
      <p:ext uri="{BB962C8B-B14F-4D97-AF65-F5344CB8AC3E}">
        <p14:creationId xmlns:p14="http://schemas.microsoft.com/office/powerpoint/2010/main" val="375661161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汉斯</a:t>
            </a:r>
            <a:r>
              <a:rPr lang="en-US" altLang="zh-CN" dirty="0">
                <a:sym typeface="Wingdings"/>
              </a:rPr>
              <a:t></a:t>
            </a:r>
            <a:r>
              <a:rPr lang="zh-CN" altLang="zh-CN" dirty="0"/>
              <a:t>罗斯</a:t>
            </a:r>
            <a:r>
              <a:rPr lang="zh-CN" altLang="zh-CN" dirty="0" smtClean="0"/>
              <a:t>林和</a:t>
            </a:r>
            <a:r>
              <a:rPr lang="en-US" altLang="zh-CN" dirty="0" err="1" smtClean="0"/>
              <a:t>Gapminder</a:t>
            </a:r>
            <a:r>
              <a:rPr lang="zh-CN" altLang="zh-CN" dirty="0" smtClean="0"/>
              <a:t> </a:t>
            </a:r>
            <a:endParaRPr kumimoji="1" lang="zh-CN" altLang="en-US"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691832" y="1333500"/>
            <a:ext cx="7094245" cy="3746500"/>
          </a:xfrm>
          <a:prstGeom prst="rect">
            <a:avLst/>
          </a:prstGeom>
        </p:spPr>
      </p:pic>
    </p:spTree>
    <p:extLst>
      <p:ext uri="{BB962C8B-B14F-4D97-AF65-F5344CB8AC3E}">
        <p14:creationId xmlns:p14="http://schemas.microsoft.com/office/powerpoint/2010/main" val="2170582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smtClean="0"/>
              <a:t>数据新闻生产过</a:t>
            </a:r>
            <a:r>
              <a:rPr lang="zh-CN" altLang="zh-CN" dirty="0"/>
              <a:t>程</a:t>
            </a:r>
            <a:endParaRPr kumimoji="1" lang="zh-CN" altLang="en-US" dirty="0"/>
          </a:p>
        </p:txBody>
      </p:sp>
      <p:graphicFrame>
        <p:nvGraphicFramePr>
          <p:cNvPr id="5" name="图表 4"/>
          <p:cNvGraphicFramePr/>
          <p:nvPr>
            <p:extLst>
              <p:ext uri="{D42A27DB-BD31-4B8C-83A1-F6EECF244321}">
                <p14:modId xmlns:p14="http://schemas.microsoft.com/office/powerpoint/2010/main" val="1252956832"/>
              </p:ext>
            </p:extLst>
          </p:nvPr>
        </p:nvGraphicFramePr>
        <p:xfrm>
          <a:off x="612648" y="889000"/>
          <a:ext cx="8296890" cy="4493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420788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612648" y="1333500"/>
            <a:ext cx="6890121" cy="3746500"/>
          </a:xfrm>
          <a:prstGeom prst="rect">
            <a:avLst/>
          </a:prstGeom>
        </p:spPr>
      </p:pic>
    </p:spTree>
    <p:extLst>
      <p:ext uri="{BB962C8B-B14F-4D97-AF65-F5344CB8AC3E}">
        <p14:creationId xmlns:p14="http://schemas.microsoft.com/office/powerpoint/2010/main" val="318809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612648" y="1333500"/>
            <a:ext cx="6782660" cy="3971192"/>
          </a:xfrm>
          <a:prstGeom prst="rect">
            <a:avLst/>
          </a:prstGeom>
        </p:spPr>
      </p:pic>
    </p:spTree>
    <p:extLst>
      <p:ext uri="{BB962C8B-B14F-4D97-AF65-F5344CB8AC3E}">
        <p14:creationId xmlns:p14="http://schemas.microsoft.com/office/powerpoint/2010/main" val="2142141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t>ProPublica</a:t>
            </a:r>
            <a:r>
              <a:rPr lang="en-US" altLang="zh-CN" dirty="0" smtClean="0"/>
              <a:t>:</a:t>
            </a:r>
            <a:r>
              <a:rPr lang="zh-CN" altLang="en-US" dirty="0" smtClean="0"/>
              <a:t> </a:t>
            </a:r>
            <a:r>
              <a:rPr lang="en-US" altLang="zh-CN" dirty="0" smtClean="0"/>
              <a:t>Dollar </a:t>
            </a:r>
            <a:r>
              <a:rPr lang="en-US" altLang="zh-CN" dirty="0"/>
              <a:t>for </a:t>
            </a:r>
            <a:r>
              <a:rPr lang="en-US" altLang="zh-CN" dirty="0" smtClean="0"/>
              <a:t>Docs</a:t>
            </a:r>
            <a:r>
              <a:rPr lang="zh-CN" altLang="zh-CN" dirty="0" smtClean="0"/>
              <a:t> </a:t>
            </a:r>
            <a:endParaRPr kumimoji="1" lang="zh-CN" altLang="en-US" dirty="0"/>
          </a:p>
        </p:txBody>
      </p:sp>
      <p:sp>
        <p:nvSpPr>
          <p:cNvPr id="3" name="内容占位符 2"/>
          <p:cNvSpPr>
            <a:spLocks noGrp="1"/>
          </p:cNvSpPr>
          <p:nvPr>
            <p:ph sz="quarter" idx="1"/>
          </p:nvPr>
        </p:nvSpPr>
        <p:spPr/>
        <p:txBody>
          <a:bodyPr/>
          <a:lstStyle/>
          <a:p>
            <a:endParaRPr kumimoji="1" lang="zh-CN" altLang="en-US" dirty="0"/>
          </a:p>
        </p:txBody>
      </p:sp>
      <p:pic>
        <p:nvPicPr>
          <p:cNvPr id="4" name="图片 3"/>
          <p:cNvPicPr/>
          <p:nvPr/>
        </p:nvPicPr>
        <p:blipFill>
          <a:blip r:embed="rId2"/>
          <a:stretch>
            <a:fillRect/>
          </a:stretch>
        </p:blipFill>
        <p:spPr>
          <a:xfrm>
            <a:off x="1921724" y="1333500"/>
            <a:ext cx="4852035" cy="4262755"/>
          </a:xfrm>
          <a:prstGeom prst="rect">
            <a:avLst/>
          </a:prstGeom>
        </p:spPr>
      </p:pic>
    </p:spTree>
    <p:extLst>
      <p:ext uri="{BB962C8B-B14F-4D97-AF65-F5344CB8AC3E}">
        <p14:creationId xmlns:p14="http://schemas.microsoft.com/office/powerpoint/2010/main" val="2264850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lstStyle/>
          <a:p>
            <a:endParaRPr kumimoji="1" lang="zh-CN" altLang="en-US"/>
          </a:p>
        </p:txBody>
      </p:sp>
      <p:sp>
        <p:nvSpPr>
          <p:cNvPr id="4" name="标题 3"/>
          <p:cNvSpPr>
            <a:spLocks noGrp="1"/>
          </p:cNvSpPr>
          <p:nvPr>
            <p:ph type="title"/>
          </p:nvPr>
        </p:nvSpPr>
        <p:spPr/>
        <p:txBody>
          <a:bodyPr>
            <a:normAutofit/>
          </a:bodyPr>
          <a:lstStyle/>
          <a:p>
            <a:pPr lvl="0"/>
            <a:r>
              <a:rPr lang="zh-CN" altLang="en-US" b="1" dirty="0" smtClean="0"/>
              <a:t>三、</a:t>
            </a:r>
            <a:r>
              <a:rPr lang="zh-CN" altLang="zh-CN" b="1" dirty="0" smtClean="0"/>
              <a:t>实战练习</a:t>
            </a:r>
            <a:endParaRPr kumimoji="1" lang="zh-CN" altLang="en-US" dirty="0"/>
          </a:p>
        </p:txBody>
      </p:sp>
    </p:spTree>
    <p:extLst>
      <p:ext uri="{BB962C8B-B14F-4D97-AF65-F5344CB8AC3E}">
        <p14:creationId xmlns:p14="http://schemas.microsoft.com/office/powerpoint/2010/main" val="576513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zh-CN" dirty="0" smtClean="0"/>
              <a:t>维基解密阿富汗战争</a:t>
            </a:r>
            <a:r>
              <a:rPr lang="zh-CN" altLang="zh-CN" dirty="0"/>
              <a:t>日</a:t>
            </a:r>
            <a:r>
              <a:rPr lang="zh-CN" altLang="zh-CN" dirty="0" smtClean="0"/>
              <a:t>志</a:t>
            </a:r>
            <a:endParaRPr kumimoji="1" lang="zh-CN" altLang="en-US" dirty="0"/>
          </a:p>
        </p:txBody>
      </p:sp>
      <p:sp>
        <p:nvSpPr>
          <p:cNvPr id="5" name="内容占位符 4"/>
          <p:cNvSpPr>
            <a:spLocks noGrp="1"/>
          </p:cNvSpPr>
          <p:nvPr>
            <p:ph sz="quarter" idx="1"/>
          </p:nvPr>
        </p:nvSpPr>
        <p:spPr/>
        <p:txBody>
          <a:bodyPr>
            <a:normAutofit fontScale="92500" lnSpcReduction="10000"/>
          </a:bodyPr>
          <a:lstStyle/>
          <a:p>
            <a:r>
              <a:rPr lang="zh-CN" altLang="zh-CN" dirty="0"/>
              <a:t>维基解密向《卫报》提供了阿富汗战争日志数据、伊拉克战争日志数据和美国大使馆密电丑闻数据</a:t>
            </a:r>
            <a:r>
              <a:rPr lang="zh-CN" altLang="zh-CN" dirty="0" smtClean="0"/>
              <a:t>。</a:t>
            </a:r>
            <a:endParaRPr lang="en-US" altLang="zh-CN" dirty="0" smtClean="0"/>
          </a:p>
          <a:p>
            <a:pPr lvl="1"/>
            <a:r>
              <a:rPr lang="zh-CN" altLang="zh-CN" dirty="0" smtClean="0"/>
              <a:t>这些数据</a:t>
            </a:r>
            <a:r>
              <a:rPr lang="zh-CN" altLang="zh-CN" dirty="0"/>
              <a:t>均来自美国军方重大行动数据库（</a:t>
            </a:r>
            <a:r>
              <a:rPr lang="en-US" altLang="zh-CN" dirty="0"/>
              <a:t>SIGACTS</a:t>
            </a:r>
            <a:r>
              <a:rPr lang="zh-CN" altLang="zh-CN" dirty="0"/>
              <a:t>）</a:t>
            </a:r>
            <a:r>
              <a:rPr lang="zh-CN" altLang="zh-CN" dirty="0" smtClean="0"/>
              <a:t>。</a:t>
            </a:r>
            <a:endParaRPr lang="en-US" altLang="zh-CN" dirty="0" smtClean="0"/>
          </a:p>
          <a:p>
            <a:r>
              <a:rPr lang="zh-CN" altLang="zh-CN" dirty="0" smtClean="0"/>
              <a:t>《</a:t>
            </a:r>
            <a:r>
              <a:rPr lang="zh-CN" altLang="zh-CN" dirty="0"/>
              <a:t>卫报》</a:t>
            </a:r>
            <a:r>
              <a:rPr lang="zh-CN" altLang="zh-CN" dirty="0" smtClean="0"/>
              <a:t>的调查新闻报道团队对于这个数据感到抓狂</a:t>
            </a:r>
            <a:r>
              <a:rPr lang="zh-CN" altLang="en-US" dirty="0" smtClean="0"/>
              <a:t>：</a:t>
            </a:r>
            <a:endParaRPr lang="en-US" altLang="zh-CN" dirty="0" smtClean="0"/>
          </a:p>
          <a:p>
            <a:pPr lvl="1"/>
            <a:r>
              <a:rPr lang="zh-CN" altLang="zh-CN" dirty="0" smtClean="0"/>
              <a:t>它</a:t>
            </a:r>
            <a:r>
              <a:rPr lang="zh-CN" altLang="zh-CN" dirty="0"/>
              <a:t>共有</a:t>
            </a:r>
            <a:r>
              <a:rPr lang="en-US" altLang="zh-CN" dirty="0"/>
              <a:t>92201</a:t>
            </a:r>
            <a:r>
              <a:rPr lang="zh-CN" altLang="zh-CN" dirty="0"/>
              <a:t>行数据，对于习惯于处理小规模数据的人而言，这是一个不小的挑战</a:t>
            </a:r>
            <a:r>
              <a:rPr lang="zh-CN" altLang="zh-CN" dirty="0" smtClean="0"/>
              <a:t>。</a:t>
            </a:r>
            <a:endParaRPr lang="en-US" altLang="zh-CN" dirty="0" smtClean="0"/>
          </a:p>
          <a:p>
            <a:r>
              <a:rPr lang="zh-CN" altLang="zh-CN" dirty="0" smtClean="0"/>
              <a:t>为</a:t>
            </a:r>
            <a:r>
              <a:rPr lang="zh-CN" altLang="zh-CN" dirty="0"/>
              <a:t>了更好的检索数据，《卫报》的开发团队建设了一个简单的内部数据库，提供在线检索服务。 </a:t>
            </a:r>
            <a:endParaRPr kumimoji="1" lang="zh-CN" altLang="en-US" dirty="0"/>
          </a:p>
        </p:txBody>
      </p:sp>
    </p:spTree>
    <p:extLst>
      <p:ext uri="{BB962C8B-B14F-4D97-AF65-F5344CB8AC3E}">
        <p14:creationId xmlns:p14="http://schemas.microsoft.com/office/powerpoint/2010/main" val="1674232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r>
              <a:rPr lang="zh-CN" altLang="zh-CN" dirty="0"/>
              <a:t>我们主张采用开源的编程工具（比如</a:t>
            </a:r>
            <a:r>
              <a:rPr lang="en-US" altLang="zh-CN" dirty="0"/>
              <a:t>Python</a:t>
            </a:r>
            <a:r>
              <a:rPr lang="zh-CN" altLang="zh-CN" dirty="0"/>
              <a:t>）来完成数据获取、清洗、分析和初步的可视化</a:t>
            </a:r>
            <a:r>
              <a:rPr lang="zh-CN" altLang="zh-CN" dirty="0" smtClean="0"/>
              <a:t>，</a:t>
            </a:r>
            <a:endParaRPr lang="en-US" altLang="zh-CN" dirty="0" smtClean="0"/>
          </a:p>
          <a:p>
            <a:r>
              <a:rPr lang="zh-CN" altLang="zh-CN" dirty="0" smtClean="0"/>
              <a:t>互动可视化可以</a:t>
            </a:r>
            <a:r>
              <a:rPr lang="zh-CN" altLang="zh-CN" dirty="0"/>
              <a:t>采用</a:t>
            </a:r>
            <a:r>
              <a:rPr lang="en-US" altLang="zh-CN" dirty="0" err="1"/>
              <a:t>ECharts</a:t>
            </a:r>
            <a:r>
              <a:rPr lang="zh-CN" altLang="zh-CN" dirty="0"/>
              <a:t>或</a:t>
            </a:r>
            <a:r>
              <a:rPr lang="en-US" altLang="zh-CN" dirty="0"/>
              <a:t>D3.js</a:t>
            </a:r>
            <a:r>
              <a:rPr lang="zh-CN" altLang="zh-CN" dirty="0"/>
              <a:t>等</a:t>
            </a:r>
            <a:r>
              <a:rPr lang="zh-CN" altLang="zh-CN" dirty="0" smtClean="0"/>
              <a:t>工具来完成</a:t>
            </a:r>
            <a:endParaRPr lang="en-US" altLang="zh-CN" dirty="0" smtClean="0"/>
          </a:p>
          <a:p>
            <a:r>
              <a:rPr lang="zh-CN" altLang="zh-CN" dirty="0" smtClean="0"/>
              <a:t>信息图和其它平面设计则可以通过</a:t>
            </a:r>
            <a:r>
              <a:rPr lang="en-US" altLang="zh-CN" dirty="0"/>
              <a:t>Adobe illustrator</a:t>
            </a:r>
            <a:r>
              <a:rPr lang="zh-CN" altLang="zh-CN" dirty="0"/>
              <a:t>等工具来完成。 </a:t>
            </a:r>
            <a:endParaRPr kumimoji="1" lang="zh-CN" altLang="en-US" dirty="0"/>
          </a:p>
        </p:txBody>
      </p:sp>
    </p:spTree>
    <p:extLst>
      <p:ext uri="{BB962C8B-B14F-4D97-AF65-F5344CB8AC3E}">
        <p14:creationId xmlns:p14="http://schemas.microsoft.com/office/powerpoint/2010/main" val="1605889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示例代码</a:t>
            </a:r>
            <a:endParaRPr kumimoji="1" lang="zh-CN" altLang="en-US" dirty="0"/>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16595" y="1333500"/>
            <a:ext cx="5270500" cy="3480435"/>
          </a:xfrm>
          <a:prstGeom prst="rect">
            <a:avLst/>
          </a:prstGeom>
        </p:spPr>
      </p:pic>
      <p:sp>
        <p:nvSpPr>
          <p:cNvPr id="5" name="矩形 4"/>
          <p:cNvSpPr/>
          <p:nvPr/>
        </p:nvSpPr>
        <p:spPr>
          <a:xfrm>
            <a:off x="1705398" y="4751705"/>
            <a:ext cx="6307361" cy="656590"/>
          </a:xfrm>
          <a:prstGeom prst="rect">
            <a:avLst/>
          </a:prstGeom>
        </p:spPr>
        <p:txBody>
          <a:bodyPr wrap="none">
            <a:spAutoFit/>
          </a:bodyPr>
          <a:lstStyle/>
          <a:p>
            <a:r>
              <a:rPr lang="en-US" altLang="zh-CN" sz="2800" baseline="30000" dirty="0">
                <a:hlinkClick r:id="rId3"/>
              </a:rPr>
              <a:t>https://github.com/chengjun/</a:t>
            </a:r>
            <a:r>
              <a:rPr lang="en-US" altLang="zh-CN" sz="2800" baseline="30000" dirty="0" smtClean="0">
                <a:hlinkClick r:id="rId3"/>
              </a:rPr>
              <a:t>WikileaksAfghanistanDataAnalysis</a:t>
            </a:r>
            <a:endParaRPr lang="en-US" altLang="zh-CN" sz="2800" baseline="30000" dirty="0"/>
          </a:p>
          <a:p>
            <a:endParaRPr lang="zh-CN" altLang="en-US" dirty="0"/>
          </a:p>
        </p:txBody>
      </p:sp>
      <p:pic>
        <p:nvPicPr>
          <p:cNvPr id="6" name="图片 5"/>
          <p:cNvPicPr/>
          <p:nvPr/>
        </p:nvPicPr>
        <p:blipFill>
          <a:blip r:embed="rId4"/>
          <a:stretch>
            <a:fillRect/>
          </a:stretch>
        </p:blipFill>
        <p:spPr>
          <a:xfrm>
            <a:off x="5573952" y="2088319"/>
            <a:ext cx="3192096" cy="2022231"/>
          </a:xfrm>
          <a:prstGeom prst="rect">
            <a:avLst/>
          </a:prstGeom>
        </p:spPr>
      </p:pic>
    </p:spTree>
    <p:extLst>
      <p:ext uri="{BB962C8B-B14F-4D97-AF65-F5344CB8AC3E}">
        <p14:creationId xmlns:p14="http://schemas.microsoft.com/office/powerpoint/2010/main" val="3435470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奥运会数据分析和</a:t>
            </a:r>
            <a:r>
              <a:rPr lang="en-US" altLang="zh-CN" b="1" dirty="0" err="1"/>
              <a:t>ECharts</a:t>
            </a:r>
            <a:r>
              <a:rPr lang="zh-CN" altLang="zh-CN" b="1" dirty="0"/>
              <a:t>的</a:t>
            </a:r>
            <a:r>
              <a:rPr lang="zh-CN" altLang="zh-CN" b="1" dirty="0" smtClean="0"/>
              <a:t>使用</a:t>
            </a:r>
            <a:endParaRPr kumimoji="1" lang="zh-CN" altLang="en-US" dirty="0"/>
          </a:p>
        </p:txBody>
      </p:sp>
      <p:sp>
        <p:nvSpPr>
          <p:cNvPr id="3" name="内容占位符 2"/>
          <p:cNvSpPr>
            <a:spLocks noGrp="1"/>
          </p:cNvSpPr>
          <p:nvPr>
            <p:ph sz="quarter" idx="1"/>
          </p:nvPr>
        </p:nvSpPr>
        <p:spPr/>
        <p:txBody>
          <a:bodyPr>
            <a:normAutofit fontScale="85000" lnSpcReduction="20000"/>
          </a:bodyPr>
          <a:lstStyle/>
          <a:p>
            <a:r>
              <a:rPr lang="zh-CN" altLang="zh-CN" dirty="0"/>
              <a:t>在奥运赛场上，总有些国家长踞固定项目的榜首，在自己的传统强势项目上持续发光发热</a:t>
            </a:r>
            <a:r>
              <a:rPr lang="zh-CN" altLang="zh-CN" dirty="0" smtClean="0"/>
              <a:t>。</a:t>
            </a:r>
            <a:endParaRPr lang="en-US" altLang="zh-CN" dirty="0" smtClean="0"/>
          </a:p>
          <a:p>
            <a:r>
              <a:rPr lang="zh-CN" altLang="zh-CN" dirty="0" smtClean="0"/>
              <a:t>早</a:t>
            </a:r>
            <a:r>
              <a:rPr lang="zh-CN" altLang="zh-CN" dirty="0"/>
              <a:t>在</a:t>
            </a:r>
            <a:r>
              <a:rPr lang="en-US" altLang="zh-CN" dirty="0"/>
              <a:t>1992</a:t>
            </a:r>
            <a:r>
              <a:rPr lang="zh-CN" altLang="zh-CN" dirty="0"/>
              <a:t>年巴塞罗那奥运会，囊括了当时几乎所有的</a:t>
            </a:r>
            <a:r>
              <a:rPr lang="en-US" altLang="zh-CN" dirty="0"/>
              <a:t>NBA</a:t>
            </a:r>
            <a:r>
              <a:rPr lang="zh-CN" altLang="zh-CN" dirty="0"/>
              <a:t>顶尖选手的美国男篮表现得如梦如幻，被人们冠以“梦之队”的称号。 </a:t>
            </a:r>
            <a:endParaRPr lang="en-US" altLang="zh-CN" dirty="0" smtClean="0"/>
          </a:p>
          <a:p>
            <a:r>
              <a:rPr lang="zh-CN" altLang="zh-CN" dirty="0"/>
              <a:t>“梦之队”们凭借着自身的强势，成为各自项目的霸主对该项目进行着不同时间段的“统治”，也就是实现了对一些奥运项目的垄断</a:t>
            </a:r>
            <a:r>
              <a:rPr lang="zh-CN" altLang="zh-CN" dirty="0" smtClean="0"/>
              <a:t>。</a:t>
            </a:r>
            <a:endParaRPr lang="en-US" altLang="zh-CN" dirty="0" smtClean="0"/>
          </a:p>
          <a:p>
            <a:r>
              <a:rPr lang="zh-CN" altLang="zh-CN" dirty="0" smtClean="0"/>
              <a:t>然而奥运</a:t>
            </a:r>
            <a:r>
              <a:rPr lang="zh-CN" altLang="zh-CN" dirty="0"/>
              <a:t>中的这些垄断现象并不仅仅与体育运动项目本身相关，还与国家的实力相关，在更大程度上奥运会是大国</a:t>
            </a:r>
            <a:r>
              <a:rPr lang="en-US" altLang="zh-CN" dirty="0"/>
              <a:t>“</a:t>
            </a:r>
            <a:r>
              <a:rPr lang="zh-CN" altLang="zh-CN" dirty="0"/>
              <a:t>秀肌肉</a:t>
            </a:r>
            <a:r>
              <a:rPr lang="en-US" altLang="zh-CN" dirty="0"/>
              <a:t>”</a:t>
            </a:r>
            <a:r>
              <a:rPr lang="zh-CN" altLang="zh-CN" dirty="0"/>
              <a:t>的舞台。 </a:t>
            </a:r>
            <a:endParaRPr kumimoji="1" lang="zh-CN" altLang="en-US" dirty="0"/>
          </a:p>
        </p:txBody>
      </p:sp>
    </p:spTree>
    <p:extLst>
      <p:ext uri="{BB962C8B-B14F-4D97-AF65-F5344CB8AC3E}">
        <p14:creationId xmlns:p14="http://schemas.microsoft.com/office/powerpoint/2010/main" val="2873683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r>
              <a:rPr lang="zh-CN" altLang="zh-CN" dirty="0"/>
              <a:t>我们将采用《卫报》数据博客在机器学习比赛网站</a:t>
            </a:r>
            <a:r>
              <a:rPr lang="en-US" altLang="zh-CN" dirty="0" err="1"/>
              <a:t>Kaggle</a:t>
            </a:r>
            <a:r>
              <a:rPr lang="zh-CN" altLang="zh-CN" dirty="0"/>
              <a:t>上发布的奥运会数据，大家可以在</a:t>
            </a:r>
            <a:r>
              <a:rPr lang="en-US" altLang="zh-CN" dirty="0" err="1"/>
              <a:t>Kaggle</a:t>
            </a:r>
            <a:r>
              <a:rPr lang="zh-CN" altLang="zh-CN" dirty="0"/>
              <a:t>下载这个数据 </a:t>
            </a:r>
            <a:endParaRPr lang="en-US" altLang="zh-CN" dirty="0" smtClean="0"/>
          </a:p>
          <a:p>
            <a:pPr marL="0" indent="0">
              <a:buNone/>
            </a:pPr>
            <a:endParaRPr kumimoji="1" lang="zh-CN" altLang="en-US" dirty="0"/>
          </a:p>
        </p:txBody>
      </p:sp>
      <p:sp>
        <p:nvSpPr>
          <p:cNvPr id="4" name="矩形 3"/>
          <p:cNvSpPr/>
          <p:nvPr/>
        </p:nvSpPr>
        <p:spPr>
          <a:xfrm>
            <a:off x="2286000" y="2534335"/>
            <a:ext cx="4572000" cy="646331"/>
          </a:xfrm>
          <a:prstGeom prst="rect">
            <a:avLst/>
          </a:prstGeom>
        </p:spPr>
        <p:txBody>
          <a:bodyPr>
            <a:spAutoFit/>
          </a:bodyPr>
          <a:lstStyle/>
          <a:p>
            <a:endParaRPr lang="en-US" altLang="zh-CN" dirty="0" smtClean="0"/>
          </a:p>
          <a:p>
            <a:endParaRPr lang="en-US" altLang="zh-CN" dirty="0"/>
          </a:p>
        </p:txBody>
      </p:sp>
      <p:sp>
        <p:nvSpPr>
          <p:cNvPr id="5" name="矩形 4"/>
          <p:cNvSpPr/>
          <p:nvPr/>
        </p:nvSpPr>
        <p:spPr>
          <a:xfrm>
            <a:off x="1563077" y="3194539"/>
            <a:ext cx="6858000" cy="646331"/>
          </a:xfrm>
          <a:prstGeom prst="rect">
            <a:avLst/>
          </a:prstGeom>
        </p:spPr>
        <p:txBody>
          <a:bodyPr wrap="square">
            <a:spAutoFit/>
          </a:bodyPr>
          <a:lstStyle/>
          <a:p>
            <a:pPr defTabSz="457200">
              <a:defRPr/>
            </a:pPr>
            <a:r>
              <a:rPr lang="en-US" altLang="zh-CN" dirty="0">
                <a:hlinkClick r:id="rId3"/>
              </a:rPr>
              <a:t>https://www.kaggle.com/the-guardian/olympic-games/</a:t>
            </a:r>
            <a:r>
              <a:rPr lang="en-US" altLang="zh-CN" dirty="0" smtClean="0">
                <a:hlinkClick r:id="rId3"/>
              </a:rPr>
              <a:t>data</a:t>
            </a:r>
            <a:endParaRPr lang="en-US" altLang="zh-CN" dirty="0" smtClean="0"/>
          </a:p>
          <a:p>
            <a:pPr defTabSz="457200">
              <a:defRPr/>
            </a:pPr>
            <a:endParaRPr lang="en-US" altLang="zh-CN" dirty="0"/>
          </a:p>
        </p:txBody>
      </p:sp>
    </p:spTree>
    <p:extLst>
      <p:ext uri="{BB962C8B-B14F-4D97-AF65-F5344CB8AC3E}">
        <p14:creationId xmlns:p14="http://schemas.microsoft.com/office/powerpoint/2010/main" val="4089507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示例代码</a:t>
            </a:r>
            <a:endParaRPr kumimoji="1" lang="zh-CN" altLang="en-US" dirty="0"/>
          </a:p>
        </p:txBody>
      </p:sp>
      <p:sp>
        <p:nvSpPr>
          <p:cNvPr id="3" name="内容占位符 2"/>
          <p:cNvSpPr>
            <a:spLocks noGrp="1"/>
          </p:cNvSpPr>
          <p:nvPr>
            <p:ph sz="quarter" idx="1"/>
          </p:nvPr>
        </p:nvSpPr>
        <p:spPr/>
        <p:txBody>
          <a:bodyPr/>
          <a:lstStyle/>
          <a:p>
            <a:endParaRPr kumimoji="1" lang="zh-CN" altLang="en-US" dirty="0"/>
          </a:p>
        </p:txBody>
      </p:sp>
      <p:pic>
        <p:nvPicPr>
          <p:cNvPr id="5" name="图片 4"/>
          <p:cNvPicPr/>
          <p:nvPr/>
        </p:nvPicPr>
        <p:blipFill>
          <a:blip r:embed="rId3"/>
          <a:stretch>
            <a:fillRect/>
          </a:stretch>
        </p:blipFill>
        <p:spPr>
          <a:xfrm>
            <a:off x="4454768" y="2133379"/>
            <a:ext cx="4120173" cy="1310226"/>
          </a:xfrm>
          <a:prstGeom prst="rect">
            <a:avLst/>
          </a:prstGeom>
        </p:spPr>
      </p:pic>
      <p:pic>
        <p:nvPicPr>
          <p:cNvPr id="6" name="图片 5"/>
          <p:cNvPicPr/>
          <p:nvPr/>
        </p:nvPicPr>
        <p:blipFill>
          <a:blip r:embed="rId4"/>
          <a:stretch>
            <a:fillRect/>
          </a:stretch>
        </p:blipFill>
        <p:spPr>
          <a:xfrm>
            <a:off x="940141" y="1401934"/>
            <a:ext cx="3153167" cy="2261528"/>
          </a:xfrm>
          <a:prstGeom prst="rect">
            <a:avLst/>
          </a:prstGeom>
        </p:spPr>
      </p:pic>
      <p:sp>
        <p:nvSpPr>
          <p:cNvPr id="8" name="矩形 7"/>
          <p:cNvSpPr/>
          <p:nvPr/>
        </p:nvSpPr>
        <p:spPr>
          <a:xfrm>
            <a:off x="1895231" y="4106232"/>
            <a:ext cx="5783384" cy="605294"/>
          </a:xfrm>
          <a:prstGeom prst="rect">
            <a:avLst/>
          </a:prstGeom>
        </p:spPr>
        <p:txBody>
          <a:bodyPr wrap="square">
            <a:spAutoFit/>
          </a:bodyPr>
          <a:lstStyle/>
          <a:p>
            <a:pPr defTabSz="457200">
              <a:defRPr/>
            </a:pPr>
            <a:r>
              <a:rPr lang="en-US" altLang="zh-CN" sz="3200" baseline="30000" dirty="0">
                <a:hlinkClick r:id="rId5"/>
              </a:rPr>
              <a:t>https://github.com/data-journalism/</a:t>
            </a:r>
            <a:r>
              <a:rPr lang="en-US" altLang="zh-CN" sz="3200" baseline="30000" dirty="0" smtClean="0">
                <a:hlinkClick r:id="rId5"/>
              </a:rPr>
              <a:t>olympic</a:t>
            </a:r>
            <a:endParaRPr lang="en-US" altLang="zh-CN" sz="3200" baseline="30000" dirty="0" smtClean="0"/>
          </a:p>
          <a:p>
            <a:pPr defTabSz="457200">
              <a:defRPr/>
            </a:pPr>
            <a:endParaRPr lang="en-US" altLang="zh-CN" baseline="30000" dirty="0" smtClean="0"/>
          </a:p>
        </p:txBody>
      </p:sp>
    </p:spTree>
    <p:extLst>
      <p:ext uri="{BB962C8B-B14F-4D97-AF65-F5344CB8AC3E}">
        <p14:creationId xmlns:p14="http://schemas.microsoft.com/office/powerpoint/2010/main" val="2440486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zh-CN" dirty="0" smtClean="0"/>
              <a:t>要求</a:t>
            </a:r>
            <a:endParaRPr kumimoji="1" lang="zh-CN" altLang="en-US" dirty="0"/>
          </a:p>
        </p:txBody>
      </p:sp>
      <p:sp>
        <p:nvSpPr>
          <p:cNvPr id="3" name="内容占位符 2"/>
          <p:cNvSpPr>
            <a:spLocks noGrp="1"/>
          </p:cNvSpPr>
          <p:nvPr>
            <p:ph sz="quarter" idx="1"/>
          </p:nvPr>
        </p:nvSpPr>
        <p:spPr/>
        <p:txBody>
          <a:bodyPr>
            <a:normAutofit/>
          </a:bodyPr>
          <a:lstStyle/>
          <a:p>
            <a:endParaRPr lang="en-US" altLang="zh-CN" dirty="0" smtClean="0"/>
          </a:p>
          <a:p>
            <a:pPr lvl="1"/>
            <a:endParaRPr lang="en-US" altLang="zh-CN" dirty="0"/>
          </a:p>
          <a:p>
            <a:pPr lvl="1"/>
            <a:endParaRPr lang="en-US" altLang="zh-CN" dirty="0" smtClean="0"/>
          </a:p>
          <a:p>
            <a:pPr lvl="1"/>
            <a:endParaRPr lang="en-US" altLang="zh-CN" dirty="0"/>
          </a:p>
          <a:p>
            <a:endParaRPr kumimoji="1" lang="zh-CN" altLang="en-US" dirty="0"/>
          </a:p>
        </p:txBody>
      </p:sp>
      <p:graphicFrame>
        <p:nvGraphicFramePr>
          <p:cNvPr id="4" name="图表 3"/>
          <p:cNvGraphicFramePr/>
          <p:nvPr>
            <p:extLst>
              <p:ext uri="{D42A27DB-BD31-4B8C-83A1-F6EECF244321}">
                <p14:modId xmlns:p14="http://schemas.microsoft.com/office/powerpoint/2010/main" val="2457860716"/>
              </p:ext>
            </p:extLst>
          </p:nvPr>
        </p:nvGraphicFramePr>
        <p:xfrm>
          <a:off x="554033" y="1481800"/>
          <a:ext cx="7896352" cy="1831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849923" y="3450301"/>
            <a:ext cx="7600461" cy="1631216"/>
          </a:xfrm>
          <a:prstGeom prst="rect">
            <a:avLst/>
          </a:prstGeom>
        </p:spPr>
        <p:txBody>
          <a:bodyPr wrap="square">
            <a:spAutoFit/>
          </a:bodyPr>
          <a:lstStyle/>
          <a:p>
            <a:pPr marL="285750" indent="-285750">
              <a:buFont typeface="Arial"/>
              <a:buChar char="•"/>
            </a:pPr>
            <a:r>
              <a:rPr lang="zh-CN" altLang="zh-CN" sz="2000" dirty="0"/>
              <a:t>数据尤其是开放数据（</a:t>
            </a:r>
            <a:r>
              <a:rPr lang="en-US" altLang="zh-CN" sz="2000" dirty="0"/>
              <a:t>open data</a:t>
            </a:r>
            <a:r>
              <a:rPr lang="zh-CN" altLang="zh-CN" sz="2000" dirty="0"/>
              <a:t>）是数据新闻存在的基础。</a:t>
            </a:r>
            <a:endParaRPr lang="en-US" altLang="zh-CN" sz="2000" dirty="0"/>
          </a:p>
          <a:p>
            <a:pPr marL="742950" lvl="1" indent="-285750">
              <a:buFont typeface="Arial"/>
              <a:buChar char="•"/>
            </a:pPr>
            <a:r>
              <a:rPr lang="zh-CN" altLang="zh-CN" sz="2000" dirty="0"/>
              <a:t>缺乏数据支撑的数据新闻和可视化</a:t>
            </a:r>
            <a:r>
              <a:rPr lang="zh-CN" altLang="en-US" sz="2000" dirty="0"/>
              <a:t>是</a:t>
            </a:r>
            <a:r>
              <a:rPr lang="zh-CN" altLang="zh-CN" sz="2000" dirty="0"/>
              <a:t>“无米之炊”。</a:t>
            </a:r>
            <a:endParaRPr lang="en-US" altLang="zh-CN" sz="2000" dirty="0"/>
          </a:p>
          <a:p>
            <a:pPr marL="285750" indent="-285750">
              <a:buFont typeface="Arial"/>
              <a:buChar char="•"/>
            </a:pPr>
            <a:r>
              <a:rPr lang="zh-CN" altLang="zh-CN" sz="2000" dirty="0" smtClean="0"/>
              <a:t>对于数据挖掘和可视化呈现</a:t>
            </a:r>
            <a:r>
              <a:rPr lang="zh-CN" altLang="zh-CN" sz="2000" dirty="0"/>
              <a:t>的要求更高。</a:t>
            </a:r>
            <a:endParaRPr lang="en-US" altLang="zh-CN" sz="2000" dirty="0"/>
          </a:p>
          <a:p>
            <a:pPr marL="742950" lvl="1" indent="-285750">
              <a:buFont typeface="Arial"/>
              <a:buChar char="•"/>
            </a:pPr>
            <a:r>
              <a:rPr lang="zh-CN" altLang="zh-CN" sz="2000" dirty="0"/>
              <a:t>就目前的全球新闻传播学院的数据新闻教学而言，基于编程的数据获取、清洗、过滤、分析和挖掘相对薄弱。</a:t>
            </a:r>
          </a:p>
        </p:txBody>
      </p:sp>
    </p:spTree>
    <p:extLst>
      <p:ext uri="{BB962C8B-B14F-4D97-AF65-F5344CB8AC3E}">
        <p14:creationId xmlns:p14="http://schemas.microsoft.com/office/powerpoint/2010/main" val="3638517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
          </p:nvPr>
        </p:nvSpPr>
        <p:spPr/>
        <p:txBody>
          <a:bodyPr/>
          <a:lstStyle/>
          <a:p>
            <a:endParaRPr kumimoji="1" lang="zh-CN" altLang="en-US"/>
          </a:p>
        </p:txBody>
      </p:sp>
      <p:pic>
        <p:nvPicPr>
          <p:cNvPr id="4" name="图片 3"/>
          <p:cNvPicPr/>
          <p:nvPr/>
        </p:nvPicPr>
        <p:blipFill>
          <a:blip r:embed="rId2"/>
          <a:stretch>
            <a:fillRect/>
          </a:stretch>
        </p:blipFill>
        <p:spPr>
          <a:xfrm>
            <a:off x="1018441" y="1541315"/>
            <a:ext cx="6689481" cy="2972070"/>
          </a:xfrm>
          <a:prstGeom prst="rect">
            <a:avLst/>
          </a:prstGeom>
        </p:spPr>
      </p:pic>
    </p:spTree>
    <p:extLst>
      <p:ext uri="{BB962C8B-B14F-4D97-AF65-F5344CB8AC3E}">
        <p14:creationId xmlns:p14="http://schemas.microsoft.com/office/powerpoint/2010/main" val="774703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normAutofit fontScale="47500" lnSpcReduction="20000"/>
          </a:bodyPr>
          <a:lstStyle/>
          <a:p>
            <a:pPr marL="457200" indent="-457200">
              <a:buFont typeface="Wingdings" charset="2"/>
              <a:buChar char="²"/>
            </a:pPr>
            <a:r>
              <a:rPr lang="zh-CN" altLang="zh-CN" sz="3800" dirty="0"/>
              <a:t>本章介绍了数据新闻的基本定义、产生背景、理论源流、制作流程和实战练习</a:t>
            </a:r>
            <a:r>
              <a:rPr lang="zh-CN" altLang="zh-CN" sz="3800" dirty="0" smtClean="0"/>
              <a:t>。</a:t>
            </a:r>
            <a:endParaRPr lang="en-US" altLang="zh-CN" sz="3800" dirty="0" smtClean="0"/>
          </a:p>
          <a:p>
            <a:pPr marL="457200" indent="-457200">
              <a:buFont typeface="Wingdings" charset="2"/>
              <a:buChar char="²"/>
            </a:pPr>
            <a:r>
              <a:rPr lang="zh-CN" altLang="zh-CN" sz="3800" dirty="0"/>
              <a:t>不同背景的人在学习数据新闻的时候面临的困难是不一样的 </a:t>
            </a:r>
            <a:endParaRPr lang="en-US" altLang="zh-CN" sz="3800" dirty="0" smtClean="0"/>
          </a:p>
          <a:p>
            <a:pPr marL="457200" indent="-457200">
              <a:buFont typeface="Wingdings" charset="2"/>
              <a:buChar char="²"/>
            </a:pPr>
            <a:r>
              <a:rPr lang="zh-CN" altLang="zh-CN" sz="3800" dirty="0"/>
              <a:t>数据新闻是一个迅速发展的领域，尤其注重实践练习，向业界学习数据新闻的经验。 </a:t>
            </a:r>
            <a:endParaRPr lang="en-US" altLang="zh-CN" sz="3800" dirty="0" smtClean="0"/>
          </a:p>
          <a:p>
            <a:endParaRPr kumimoji="1" lang="zh-CN" altLang="en-US" dirty="0"/>
          </a:p>
        </p:txBody>
      </p:sp>
      <p:sp>
        <p:nvSpPr>
          <p:cNvPr id="4" name="标题 3"/>
          <p:cNvSpPr>
            <a:spLocks noGrp="1"/>
          </p:cNvSpPr>
          <p:nvPr>
            <p:ph type="title"/>
          </p:nvPr>
        </p:nvSpPr>
        <p:spPr/>
        <p:txBody>
          <a:bodyPr>
            <a:normAutofit/>
          </a:bodyPr>
          <a:lstStyle/>
          <a:p>
            <a:r>
              <a:rPr lang="zh-CN" altLang="en-US" b="1" dirty="0" smtClean="0"/>
              <a:t>四</a:t>
            </a:r>
            <a:r>
              <a:rPr lang="en-US" altLang="zh-CN" b="1" dirty="0" smtClean="0"/>
              <a:t>. </a:t>
            </a:r>
            <a:r>
              <a:rPr lang="zh-CN" altLang="zh-CN" b="1" dirty="0" smtClean="0"/>
              <a:t>结语</a:t>
            </a:r>
            <a:endParaRPr kumimoji="1" lang="zh-CN" altLang="en-US" dirty="0"/>
          </a:p>
        </p:txBody>
      </p:sp>
    </p:spTree>
    <p:extLst>
      <p:ext uri="{BB962C8B-B14F-4D97-AF65-F5344CB8AC3E}">
        <p14:creationId xmlns:p14="http://schemas.microsoft.com/office/powerpoint/2010/main" val="310011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p:txBody>
          <a:bodyPr>
            <a:normAutofit fontScale="85000" lnSpcReduction="20000"/>
          </a:bodyPr>
          <a:lstStyle/>
          <a:p>
            <a:r>
              <a:rPr lang="zh-CN" altLang="zh-CN" dirty="0"/>
              <a:t>数据新闻产生的根源在于新闻是一种社会知识，因而新闻传播并非简单的传播信息，更重要的是发掘和传播知识。 </a:t>
            </a:r>
            <a:endParaRPr lang="en-US" altLang="zh-CN" dirty="0" smtClean="0"/>
          </a:p>
          <a:p>
            <a:r>
              <a:rPr lang="zh-CN" altLang="zh-CN" dirty="0"/>
              <a:t>赫伯特</a:t>
            </a:r>
            <a:r>
              <a:rPr lang="en-US" altLang="zh-CN" dirty="0">
                <a:sym typeface="Wingdings"/>
              </a:rPr>
              <a:t></a:t>
            </a:r>
            <a:r>
              <a:rPr lang="zh-CN" altLang="zh-CN" dirty="0"/>
              <a:t>西蒙在</a:t>
            </a:r>
            <a:r>
              <a:rPr lang="en-US" altLang="zh-CN" dirty="0"/>
              <a:t>1971</a:t>
            </a:r>
            <a:r>
              <a:rPr lang="zh-CN" altLang="zh-CN" dirty="0"/>
              <a:t>年就指出</a:t>
            </a:r>
            <a:r>
              <a:rPr lang="zh-CN" altLang="zh-CN" dirty="0" smtClean="0"/>
              <a:t>：</a:t>
            </a:r>
            <a:endParaRPr kumimoji="1" lang="zh-CN" altLang="en-US" dirty="0"/>
          </a:p>
        </p:txBody>
      </p:sp>
      <p:sp>
        <p:nvSpPr>
          <p:cNvPr id="2" name="标题 1"/>
          <p:cNvSpPr>
            <a:spLocks noGrp="1"/>
          </p:cNvSpPr>
          <p:nvPr>
            <p:ph type="title"/>
          </p:nvPr>
        </p:nvSpPr>
        <p:spPr/>
        <p:txBody>
          <a:bodyPr>
            <a:normAutofit/>
          </a:bodyPr>
          <a:lstStyle/>
          <a:p>
            <a:pPr lvl="0"/>
            <a:r>
              <a:rPr lang="zh-CN" altLang="en-US" b="1" dirty="0" smtClean="0"/>
              <a:t>一、</a:t>
            </a:r>
            <a:r>
              <a:rPr lang="zh-CN" altLang="zh-CN" b="1" dirty="0" smtClean="0"/>
              <a:t>产生背景</a:t>
            </a:r>
            <a:endParaRPr kumimoji="1" lang="zh-CN" altLang="en-US" dirty="0"/>
          </a:p>
        </p:txBody>
      </p:sp>
      <p:pic>
        <p:nvPicPr>
          <p:cNvPr id="5" name="图片 4"/>
          <p:cNvPicPr>
            <a:picLocks noChangeAspect="1"/>
          </p:cNvPicPr>
          <p:nvPr/>
        </p:nvPicPr>
        <p:blipFill>
          <a:blip r:embed="rId2"/>
          <a:stretch>
            <a:fillRect/>
          </a:stretch>
        </p:blipFill>
        <p:spPr>
          <a:xfrm>
            <a:off x="1007206" y="3916048"/>
            <a:ext cx="1288563" cy="1707734"/>
          </a:xfrm>
          <a:prstGeom prst="rect">
            <a:avLst/>
          </a:prstGeom>
        </p:spPr>
      </p:pic>
      <p:sp>
        <p:nvSpPr>
          <p:cNvPr id="6" name="圆角矩形标注 5"/>
          <p:cNvSpPr/>
          <p:nvPr/>
        </p:nvSpPr>
        <p:spPr>
          <a:xfrm>
            <a:off x="3428999" y="3769864"/>
            <a:ext cx="5265616" cy="1417597"/>
          </a:xfrm>
          <a:prstGeom prst="wedgeRoundRectCallout">
            <a:avLst>
              <a:gd name="adj1" fmla="val -71231"/>
              <a:gd name="adj2" fmla="val 4533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3200" dirty="0"/>
              <a:t>“随着信息的发展，有价值的不是信息，而是注意力。”</a:t>
            </a:r>
            <a:endParaRPr kumimoji="1" lang="zh-CN" altLang="en-US" sz="3200" dirty="0"/>
          </a:p>
        </p:txBody>
      </p:sp>
    </p:spTree>
    <p:extLst>
      <p:ext uri="{BB962C8B-B14F-4D97-AF65-F5344CB8AC3E}">
        <p14:creationId xmlns:p14="http://schemas.microsoft.com/office/powerpoint/2010/main" val="409089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600" dirty="0" smtClean="0"/>
              <a:t>大数据时代</a:t>
            </a:r>
            <a:r>
              <a:rPr lang="zh-CN" altLang="en-US" sz="3600" dirty="0" smtClean="0"/>
              <a:t>的信息爆炸危机</a:t>
            </a:r>
            <a:endParaRPr kumimoji="1" lang="zh-CN" altLang="en-US" sz="3600" dirty="0"/>
          </a:p>
        </p:txBody>
      </p:sp>
      <p:sp>
        <p:nvSpPr>
          <p:cNvPr id="3" name="内容占位符 2"/>
          <p:cNvSpPr>
            <a:spLocks noGrp="1"/>
          </p:cNvSpPr>
          <p:nvPr>
            <p:ph sz="quarter" idx="1"/>
          </p:nvPr>
        </p:nvSpPr>
        <p:spPr/>
        <p:txBody>
          <a:bodyPr/>
          <a:lstStyle/>
          <a:p>
            <a:r>
              <a:rPr lang="zh-CN" altLang="zh-CN" dirty="0" smtClean="0"/>
              <a:t>公众对于规模</a:t>
            </a:r>
            <a:r>
              <a:rPr lang="zh-CN" altLang="zh-CN" dirty="0"/>
              <a:t>巨大的碎片化信息缺乏理解</a:t>
            </a:r>
            <a:r>
              <a:rPr lang="zh-CN" altLang="zh-CN" dirty="0" smtClean="0"/>
              <a:t>，</a:t>
            </a:r>
            <a:endParaRPr lang="en-US" altLang="zh-CN" dirty="0" smtClean="0"/>
          </a:p>
          <a:p>
            <a:r>
              <a:rPr lang="zh-CN" altLang="zh-CN" dirty="0" smtClean="0"/>
              <a:t>无法洞察数据</a:t>
            </a:r>
            <a:r>
              <a:rPr lang="zh-CN" altLang="zh-CN" dirty="0"/>
              <a:t>的结构和隐藏的意义</a:t>
            </a:r>
            <a:r>
              <a:rPr lang="zh-CN" altLang="zh-CN" dirty="0" smtClean="0"/>
              <a:t>，</a:t>
            </a:r>
            <a:endParaRPr lang="en-US" altLang="zh-CN" dirty="0" smtClean="0"/>
          </a:p>
          <a:p>
            <a:r>
              <a:rPr lang="zh-CN" altLang="zh-CN" dirty="0" smtClean="0"/>
              <a:t>无法捕捉到对他们</a:t>
            </a:r>
            <a:r>
              <a:rPr lang="zh-CN" altLang="zh-CN" dirty="0"/>
              <a:t>有重要性和相关性的信息</a:t>
            </a:r>
            <a:r>
              <a:rPr lang="zh-CN" altLang="zh-CN" dirty="0" smtClean="0"/>
              <a:t>。</a:t>
            </a:r>
            <a:endParaRPr lang="en-US" altLang="zh-CN" dirty="0"/>
          </a:p>
          <a:p>
            <a:pPr marL="0" indent="0">
              <a:buNone/>
            </a:pPr>
            <a:endParaRPr lang="en-US" altLang="zh-CN" dirty="0" smtClean="0"/>
          </a:p>
          <a:p>
            <a:pPr marL="0" indent="0">
              <a:buNone/>
            </a:pPr>
            <a:r>
              <a:rPr lang="zh-CN" altLang="zh-CN" dirty="0" smtClean="0"/>
              <a:t>解决这一问题</a:t>
            </a:r>
            <a:r>
              <a:rPr lang="zh-CN" altLang="zh-CN" dirty="0"/>
              <a:t>的</a:t>
            </a:r>
            <a:r>
              <a:rPr lang="zh-CN" altLang="zh-CN" dirty="0" smtClean="0"/>
              <a:t>根源在于</a:t>
            </a:r>
            <a:endParaRPr lang="en-US" altLang="zh-CN" dirty="0" smtClean="0"/>
          </a:p>
        </p:txBody>
      </p:sp>
      <p:sp>
        <p:nvSpPr>
          <p:cNvPr id="4" name="矩形 3"/>
          <p:cNvSpPr/>
          <p:nvPr/>
        </p:nvSpPr>
        <p:spPr>
          <a:xfrm>
            <a:off x="1203768" y="4255450"/>
            <a:ext cx="6879708" cy="707886"/>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r>
              <a:rPr lang="zh-CN" altLang="zh-CN" sz="4000" b="1" dirty="0" smtClean="0">
                <a:latin typeface="Microsoft YaHei"/>
                <a:ea typeface="Microsoft YaHei"/>
                <a:cs typeface="Microsoft YaHei"/>
              </a:rPr>
              <a:t>让新闻</a:t>
            </a:r>
            <a:r>
              <a:rPr lang="zh-CN" altLang="en-US" sz="4000" b="1" dirty="0" smtClean="0">
                <a:latin typeface="Microsoft YaHei"/>
                <a:ea typeface="Microsoft YaHei"/>
                <a:cs typeface="Microsoft YaHei"/>
              </a:rPr>
              <a:t>重新</a:t>
            </a:r>
            <a:r>
              <a:rPr lang="zh-CN" altLang="zh-CN" sz="4000" b="1" dirty="0" smtClean="0">
                <a:latin typeface="Microsoft YaHei"/>
                <a:ea typeface="Microsoft YaHei"/>
                <a:cs typeface="Microsoft YaHei"/>
              </a:rPr>
              <a:t>回归</a:t>
            </a:r>
            <a:r>
              <a:rPr lang="zh-CN" altLang="en-US" sz="4000" b="1" dirty="0" smtClean="0">
                <a:latin typeface="Microsoft YaHei"/>
                <a:ea typeface="Microsoft YaHei"/>
                <a:cs typeface="Microsoft YaHei"/>
              </a:rPr>
              <a:t>新闻的</a:t>
            </a:r>
            <a:r>
              <a:rPr lang="zh-CN" altLang="zh-CN" sz="4000" b="1" dirty="0" smtClean="0">
                <a:latin typeface="Microsoft YaHei"/>
                <a:ea typeface="Microsoft YaHei"/>
                <a:cs typeface="Microsoft YaHei"/>
              </a:rPr>
              <a:t>本质</a:t>
            </a:r>
            <a:r>
              <a:rPr lang="zh-CN" altLang="zh-CN" sz="4000" b="1" dirty="0">
                <a:latin typeface="Microsoft YaHei"/>
                <a:ea typeface="Microsoft YaHei"/>
                <a:cs typeface="Microsoft YaHei"/>
              </a:rPr>
              <a:t>。 </a:t>
            </a:r>
            <a:endParaRPr kumimoji="1" lang="zh-CN" altLang="en-US" sz="4000" b="1" dirty="0">
              <a:latin typeface="Microsoft YaHei"/>
              <a:ea typeface="Microsoft YaHei"/>
              <a:cs typeface="Microsoft YaHei"/>
            </a:endParaRPr>
          </a:p>
        </p:txBody>
      </p:sp>
    </p:spTree>
    <p:extLst>
      <p:ext uri="{BB962C8B-B14F-4D97-AF65-F5344CB8AC3E}">
        <p14:creationId xmlns:p14="http://schemas.microsoft.com/office/powerpoint/2010/main" val="227464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5" name="内容占位符 4"/>
          <p:cNvPicPr>
            <a:picLocks noGrp="1" noChangeAspect="1"/>
          </p:cNvPicPr>
          <p:nvPr>
            <p:ph sz="quarter" idx="1"/>
          </p:nvPr>
        </p:nvPicPr>
        <p:blipFill>
          <a:blip r:embed="rId2"/>
          <a:srcRect t="15498" b="15498"/>
          <a:stretch>
            <a:fillRect/>
          </a:stretch>
        </p:blipFill>
        <p:spPr/>
      </p:pic>
      <p:sp>
        <p:nvSpPr>
          <p:cNvPr id="6" name="圆角矩形标注 5"/>
          <p:cNvSpPr/>
          <p:nvPr/>
        </p:nvSpPr>
        <p:spPr>
          <a:xfrm>
            <a:off x="488462" y="1333500"/>
            <a:ext cx="3849076" cy="2886807"/>
          </a:xfrm>
          <a:prstGeom prst="wedgeRoundRectCallout">
            <a:avLst>
              <a:gd name="adj1" fmla="val 58470"/>
              <a:gd name="adj2" fmla="val 6892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2400" dirty="0"/>
              <a:t>新闻媒体应当</a:t>
            </a:r>
            <a:r>
              <a:rPr lang="en-US" altLang="zh-CN" sz="2400" dirty="0"/>
              <a:t>“</a:t>
            </a:r>
            <a:r>
              <a:rPr lang="zh-CN" altLang="zh-CN" sz="2400" dirty="0"/>
              <a:t>结束以叙述故事为核心的世界观</a:t>
            </a:r>
            <a:r>
              <a:rPr lang="en-US" altLang="zh-CN" sz="2400" dirty="0"/>
              <a:t>”</a:t>
            </a:r>
            <a:r>
              <a:rPr lang="zh-CN" altLang="zh-CN" sz="2400" dirty="0"/>
              <a:t>，通过计算机处理原始数据，为公众提供更重要、更有价值的报道，使之更深刻地理解世界。</a:t>
            </a:r>
          </a:p>
          <a:p>
            <a:pPr algn="ctr"/>
            <a:endParaRPr kumimoji="1" lang="zh-CN" altLang="en-US" dirty="0"/>
          </a:p>
        </p:txBody>
      </p:sp>
      <p:sp>
        <p:nvSpPr>
          <p:cNvPr id="7" name="矩形 6"/>
          <p:cNvSpPr/>
          <p:nvPr/>
        </p:nvSpPr>
        <p:spPr>
          <a:xfrm>
            <a:off x="-97692" y="5094520"/>
            <a:ext cx="9603152" cy="338554"/>
          </a:xfrm>
          <a:prstGeom prst="rect">
            <a:avLst/>
          </a:prstGeom>
        </p:spPr>
        <p:txBody>
          <a:bodyPr wrap="square">
            <a:spAutoFit/>
          </a:bodyPr>
          <a:lstStyle/>
          <a:p>
            <a:pPr algn="ctr"/>
            <a:r>
              <a:rPr lang="en-US" altLang="zh-CN" sz="1600" dirty="0" smtClean="0"/>
              <a:t>“</a:t>
            </a:r>
            <a:r>
              <a:rPr lang="zh-CN" altLang="zh-CN" sz="1600" dirty="0" smtClean="0"/>
              <a:t>数据新闻的创立者</a:t>
            </a:r>
            <a:r>
              <a:rPr lang="en-US" altLang="zh-CN" sz="1600" dirty="0" smtClean="0"/>
              <a:t>”</a:t>
            </a:r>
            <a:r>
              <a:rPr lang="zh-CN" altLang="zh-CN" sz="1600" dirty="0" smtClean="0"/>
              <a:t>、《华盛顿邮报》的软件开发人员阿德里安</a:t>
            </a:r>
            <a:r>
              <a:rPr lang="en-US" altLang="zh-CN" sz="1600" dirty="0" smtClean="0">
                <a:sym typeface="Wingdings"/>
              </a:rPr>
              <a:t></a:t>
            </a:r>
            <a:r>
              <a:rPr lang="zh-CN" altLang="zh-CN" sz="1600" dirty="0" smtClean="0"/>
              <a:t>哈罗瓦提（</a:t>
            </a:r>
            <a:r>
              <a:rPr lang="en-US" altLang="zh-CN" sz="1600" dirty="0" smtClean="0"/>
              <a:t>Adrian </a:t>
            </a:r>
            <a:r>
              <a:rPr lang="en-US" altLang="zh-CN" sz="1600" dirty="0" err="1" smtClean="0"/>
              <a:t>Holovaty</a:t>
            </a:r>
            <a:r>
              <a:rPr lang="zh-CN" altLang="zh-CN" sz="1600" dirty="0" smtClean="0"/>
              <a:t>） </a:t>
            </a:r>
            <a:endParaRPr lang="zh-CN" altLang="en-US" sz="1600" dirty="0"/>
          </a:p>
        </p:txBody>
      </p:sp>
      <p:sp>
        <p:nvSpPr>
          <p:cNvPr id="8" name="矩形 7"/>
          <p:cNvSpPr/>
          <p:nvPr/>
        </p:nvSpPr>
        <p:spPr>
          <a:xfrm>
            <a:off x="3040869" y="5345668"/>
            <a:ext cx="4586262" cy="646331"/>
          </a:xfrm>
          <a:prstGeom prst="rect">
            <a:avLst/>
          </a:prstGeom>
        </p:spPr>
        <p:txBody>
          <a:bodyPr wrap="none">
            <a:spAutoFit/>
          </a:bodyPr>
          <a:lstStyle/>
          <a:p>
            <a:r>
              <a:rPr lang="en-US" altLang="zh-CN" dirty="0">
                <a:hlinkClick r:id="rId3"/>
              </a:rPr>
              <a:t>https://en.wikipedia.org/wiki/</a:t>
            </a:r>
            <a:r>
              <a:rPr lang="en-US" altLang="zh-CN" dirty="0" smtClean="0">
                <a:hlinkClick r:id="rId3"/>
              </a:rPr>
              <a:t>Adrian_Holovaty</a:t>
            </a:r>
            <a:endParaRPr lang="en-US" altLang="zh-CN" dirty="0" smtClean="0"/>
          </a:p>
          <a:p>
            <a:endParaRPr lang="zh-CN" altLang="en-US" dirty="0"/>
          </a:p>
        </p:txBody>
      </p:sp>
    </p:spTree>
    <p:extLst>
      <p:ext uri="{BB962C8B-B14F-4D97-AF65-F5344CB8AC3E}">
        <p14:creationId xmlns:p14="http://schemas.microsoft.com/office/powerpoint/2010/main" val="190312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zh-CN" altLang="en-US" dirty="0" smtClean="0"/>
              <a:t>从信息升华到知识和智慧</a:t>
            </a:r>
            <a:endParaRPr kumimoji="1" lang="zh-CN" altLang="en-US" dirty="0"/>
          </a:p>
        </p:txBody>
      </p:sp>
      <p:pic>
        <p:nvPicPr>
          <p:cNvPr id="4" name="内容占位符 3"/>
          <p:cNvPicPr>
            <a:picLocks noGrp="1" noChangeAspect="1"/>
          </p:cNvPicPr>
          <p:nvPr>
            <p:ph sz="quarter" idx="2"/>
          </p:nvPr>
        </p:nvPicPr>
        <p:blipFill>
          <a:blip r:embed="rId2"/>
          <a:srcRect t="730" b="730"/>
          <a:stretch>
            <a:fillRect/>
          </a:stretch>
        </p:blipFill>
        <p:spPr/>
      </p:pic>
      <p:sp>
        <p:nvSpPr>
          <p:cNvPr id="9" name="内容占位符 8"/>
          <p:cNvSpPr>
            <a:spLocks noGrp="1"/>
          </p:cNvSpPr>
          <p:nvPr>
            <p:ph sz="quarter" idx="4"/>
          </p:nvPr>
        </p:nvSpPr>
        <p:spPr/>
        <p:txBody>
          <a:bodyPr>
            <a:normAutofit fontScale="92500" lnSpcReduction="20000"/>
          </a:bodyPr>
          <a:lstStyle/>
          <a:p>
            <a:pPr marL="285750" indent="-285750">
              <a:buFont typeface="Arial"/>
              <a:buChar char="•"/>
            </a:pPr>
            <a:r>
              <a:rPr lang="zh-CN" altLang="zh-CN" dirty="0"/>
              <a:t>来帮助用户跨越数据与知识间的黑洞</a:t>
            </a:r>
            <a:endParaRPr lang="en-US" altLang="zh-CN" dirty="0"/>
          </a:p>
          <a:p>
            <a:pPr marL="285750" indent="-285750">
              <a:buFont typeface="Arial"/>
              <a:buChar char="•"/>
            </a:pPr>
            <a:r>
              <a:rPr lang="zh-CN" altLang="zh-CN" dirty="0"/>
              <a:t>在海量的未知与</a:t>
            </a:r>
            <a:r>
              <a:rPr lang="zh-CN" altLang="zh-CN" dirty="0" smtClean="0"/>
              <a:t>有限的已知之间的缺</a:t>
            </a:r>
            <a:r>
              <a:rPr lang="zh-CN" altLang="zh-CN" dirty="0"/>
              <a:t>口日益扩大的今天，帮助用户远离焦虑。</a:t>
            </a:r>
            <a:endParaRPr lang="en-US" altLang="zh-CN" dirty="0"/>
          </a:p>
          <a:p>
            <a:pPr marL="285750" indent="-285750">
              <a:buFont typeface="Arial"/>
              <a:buChar char="•"/>
            </a:pPr>
            <a:r>
              <a:rPr lang="zh-CN" altLang="zh-CN" dirty="0"/>
              <a:t>数据新闻正在试图承担这样一种历史使命。</a:t>
            </a:r>
          </a:p>
          <a:p>
            <a:endParaRPr kumimoji="1" lang="zh-CN" altLang="en-US" dirty="0"/>
          </a:p>
        </p:txBody>
      </p:sp>
      <p:sp>
        <p:nvSpPr>
          <p:cNvPr id="7" name="文本占位符 6"/>
          <p:cNvSpPr>
            <a:spLocks noGrp="1"/>
          </p:cNvSpPr>
          <p:nvPr>
            <p:ph type="body" sz="quarter" idx="1"/>
          </p:nvPr>
        </p:nvSpPr>
        <p:spPr/>
        <p:txBody>
          <a:bodyPr/>
          <a:lstStyle/>
          <a:p>
            <a:r>
              <a:rPr kumimoji="1" lang="zh-CN" altLang="en-US" dirty="0" smtClean="0"/>
              <a:t>智慧金字塔</a:t>
            </a:r>
            <a:endParaRPr kumimoji="1" lang="zh-CN" altLang="en-US" dirty="0"/>
          </a:p>
        </p:txBody>
      </p:sp>
      <p:sp>
        <p:nvSpPr>
          <p:cNvPr id="8" name="文本占位符 7"/>
          <p:cNvSpPr>
            <a:spLocks noGrp="1"/>
          </p:cNvSpPr>
          <p:nvPr>
            <p:ph type="body" sz="quarter" idx="3"/>
          </p:nvPr>
        </p:nvSpPr>
        <p:spPr/>
        <p:txBody>
          <a:bodyPr/>
          <a:lstStyle/>
          <a:p>
            <a:r>
              <a:rPr kumimoji="1" lang="zh-CN" altLang="en-US" dirty="0" smtClean="0"/>
              <a:t>信息架构师</a:t>
            </a:r>
            <a:endParaRPr kumimoji="1" lang="zh-CN" altLang="en-US" dirty="0"/>
          </a:p>
        </p:txBody>
      </p:sp>
    </p:spTree>
    <p:extLst>
      <p:ext uri="{BB962C8B-B14F-4D97-AF65-F5344CB8AC3E}">
        <p14:creationId xmlns:p14="http://schemas.microsoft.com/office/powerpoint/2010/main" val="2182242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idx="1"/>
          </p:nvPr>
        </p:nvSpPr>
        <p:spPr>
          <a:xfrm>
            <a:off x="1371602" y="2286000"/>
            <a:ext cx="7123113" cy="2911231"/>
          </a:xfrm>
        </p:spPr>
        <p:txBody>
          <a:bodyPr>
            <a:normAutofit/>
          </a:bodyPr>
          <a:lstStyle/>
          <a:p>
            <a:endParaRPr lang="en-US" altLang="zh-CN" dirty="0" smtClean="0">
              <a:latin typeface="Microsoft YaHei"/>
              <a:ea typeface="Microsoft YaHei"/>
              <a:cs typeface="Microsoft YaHei"/>
            </a:endParaRPr>
          </a:p>
          <a:p>
            <a:r>
              <a:rPr lang="zh-CN" altLang="zh-CN" dirty="0" smtClean="0">
                <a:latin typeface="Microsoft YaHei"/>
                <a:ea typeface="Microsoft YaHei"/>
                <a:cs typeface="Microsoft YaHei"/>
              </a:rPr>
              <a:t>两</a:t>
            </a:r>
            <a:r>
              <a:rPr lang="zh-CN" altLang="zh-CN" dirty="0">
                <a:latin typeface="Microsoft YaHei"/>
                <a:ea typeface="Microsoft YaHei"/>
                <a:cs typeface="Microsoft YaHei"/>
              </a:rPr>
              <a:t>条主要的脉络</a:t>
            </a:r>
            <a:r>
              <a:rPr lang="zh-CN" altLang="zh-CN" dirty="0" smtClean="0">
                <a:latin typeface="Microsoft YaHei"/>
                <a:ea typeface="Microsoft YaHei"/>
                <a:cs typeface="Microsoft YaHei"/>
              </a:rPr>
              <a:t>：</a:t>
            </a:r>
            <a:endParaRPr lang="en-US" altLang="zh-CN" dirty="0" smtClean="0">
              <a:latin typeface="Microsoft YaHei"/>
              <a:ea typeface="Microsoft YaHei"/>
              <a:cs typeface="Microsoft YaHei"/>
            </a:endParaRPr>
          </a:p>
          <a:p>
            <a:r>
              <a:rPr lang="zh-CN" altLang="en-US" dirty="0" smtClean="0">
                <a:latin typeface="Microsoft YaHei"/>
                <a:ea typeface="Microsoft YaHei"/>
                <a:cs typeface="Microsoft YaHei"/>
              </a:rPr>
              <a:t>一、</a:t>
            </a:r>
            <a:r>
              <a:rPr lang="zh-CN" altLang="zh-CN" dirty="0" smtClean="0">
                <a:latin typeface="Microsoft YaHei"/>
                <a:ea typeface="Microsoft YaHei"/>
                <a:cs typeface="Microsoft YaHei"/>
              </a:rPr>
              <a:t>计算驱动的新闻报道</a:t>
            </a:r>
            <a:endParaRPr lang="en-US" altLang="zh-CN" dirty="0" smtClean="0">
              <a:latin typeface="Microsoft YaHei"/>
              <a:ea typeface="Microsoft YaHei"/>
              <a:cs typeface="Microsoft YaHei"/>
            </a:endParaRPr>
          </a:p>
          <a:p>
            <a:r>
              <a:rPr lang="zh-CN" altLang="en-US" dirty="0" smtClean="0">
                <a:latin typeface="Microsoft YaHei"/>
                <a:ea typeface="Microsoft YaHei"/>
                <a:cs typeface="Microsoft YaHei"/>
              </a:rPr>
              <a:t>二、</a:t>
            </a:r>
            <a:r>
              <a:rPr lang="zh-CN" altLang="zh-CN" dirty="0" smtClean="0">
                <a:latin typeface="Microsoft YaHei"/>
                <a:ea typeface="Microsoft YaHei"/>
                <a:cs typeface="Microsoft YaHei"/>
              </a:rPr>
              <a:t>可视化驱动</a:t>
            </a:r>
            <a:r>
              <a:rPr lang="zh-CN" altLang="zh-CN" dirty="0">
                <a:latin typeface="Microsoft YaHei"/>
                <a:ea typeface="Microsoft YaHei"/>
                <a:cs typeface="Microsoft YaHei"/>
              </a:rPr>
              <a:t>的新闻报</a:t>
            </a:r>
            <a:r>
              <a:rPr lang="zh-CN" altLang="zh-CN" dirty="0" smtClean="0">
                <a:latin typeface="Microsoft YaHei"/>
                <a:ea typeface="Microsoft YaHei"/>
                <a:cs typeface="Microsoft YaHei"/>
              </a:rPr>
              <a:t>道</a:t>
            </a:r>
            <a:endParaRPr lang="en-US" altLang="zh-CN" dirty="0" smtClean="0">
              <a:latin typeface="Microsoft YaHei"/>
              <a:ea typeface="Microsoft YaHei"/>
              <a:cs typeface="Microsoft YaHei"/>
            </a:endParaRPr>
          </a:p>
          <a:p>
            <a:endParaRPr kumimoji="1" lang="zh-CN" altLang="en-US" dirty="0">
              <a:latin typeface="Microsoft YaHei"/>
              <a:ea typeface="Microsoft YaHei"/>
              <a:cs typeface="Microsoft YaHei"/>
            </a:endParaRPr>
          </a:p>
        </p:txBody>
      </p:sp>
      <p:sp>
        <p:nvSpPr>
          <p:cNvPr id="7" name="标题 6"/>
          <p:cNvSpPr>
            <a:spLocks noGrp="1"/>
          </p:cNvSpPr>
          <p:nvPr>
            <p:ph type="title"/>
          </p:nvPr>
        </p:nvSpPr>
        <p:spPr/>
        <p:txBody>
          <a:bodyPr/>
          <a:lstStyle/>
          <a:p>
            <a:r>
              <a:rPr lang="zh-CN" altLang="zh-CN" b="1" dirty="0"/>
              <a:t>二、理论源流</a:t>
            </a:r>
            <a:r>
              <a:rPr lang="zh-CN" altLang="zh-CN" dirty="0"/>
              <a:t> </a:t>
            </a:r>
            <a:endParaRPr kumimoji="1" lang="zh-CN" altLang="en-US" dirty="0"/>
          </a:p>
        </p:txBody>
      </p:sp>
    </p:spTree>
    <p:extLst>
      <p:ext uri="{BB962C8B-B14F-4D97-AF65-F5344CB8AC3E}">
        <p14:creationId xmlns:p14="http://schemas.microsoft.com/office/powerpoint/2010/main" val="37896951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中值">
  <a:themeElements>
    <a:clrScheme name="故事">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中值.thmx</Template>
  <TotalTime>113</TotalTime>
  <Words>1117</Words>
  <Application>Microsoft Macintosh PowerPoint</Application>
  <PresentationFormat>全屏显示(16:10)</PresentationFormat>
  <Paragraphs>139</Paragraphs>
  <Slides>41</Slides>
  <Notes>5</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41</vt:i4>
      </vt:variant>
    </vt:vector>
  </HeadingPairs>
  <TitlesOfParts>
    <vt:vector size="43" baseType="lpstr">
      <vt:lpstr>中值</vt:lpstr>
      <vt:lpstr>文档</vt:lpstr>
      <vt:lpstr>第七章 数据新闻 王成军</vt:lpstr>
      <vt:lpstr>引言</vt:lpstr>
      <vt:lpstr>数据新闻生产过程</vt:lpstr>
      <vt:lpstr>要求</vt:lpstr>
      <vt:lpstr>一、产生背景</vt:lpstr>
      <vt:lpstr>大数据时代的信息爆炸危机</vt:lpstr>
      <vt:lpstr>PowerPoint 演示文稿</vt:lpstr>
      <vt:lpstr>从信息升华到知识和智慧</vt:lpstr>
      <vt:lpstr>二、理论源流 </vt:lpstr>
      <vt:lpstr>一、计算驱动的新闻报道</vt:lpstr>
      <vt:lpstr>PowerPoint 演示文稿</vt:lpstr>
      <vt:lpstr>PowerPoint 演示文稿</vt:lpstr>
      <vt:lpstr>二、可视化驱动的新闻报道</vt:lpstr>
      <vt:lpstr>南丁格尔玫瑰图 </vt:lpstr>
      <vt:lpstr>安斯库姆数据 </vt:lpstr>
      <vt:lpstr>PowerPoint 演示文稿</vt:lpstr>
      <vt:lpstr>1812年拿破仑军队的溃退</vt:lpstr>
      <vt:lpstr>记者如何报道战争？</vt:lpstr>
      <vt:lpstr>拿破仑在1812年俄罗斯战役中的灾难性损失 </vt:lpstr>
      <vt:lpstr>可视化解读</vt:lpstr>
      <vt:lpstr>1854年伦敦宽街黑死病爆发</vt:lpstr>
      <vt:lpstr>伦敦布罗德街霍乱地图 </vt:lpstr>
      <vt:lpstr>二、制作流程</vt:lpstr>
      <vt:lpstr>PowerPoint 演示文稿</vt:lpstr>
      <vt:lpstr>PowerPoint 演示文稿</vt:lpstr>
      <vt:lpstr>PowerPoint 演示文稿</vt:lpstr>
      <vt:lpstr>PowerPoint 演示文稿</vt:lpstr>
      <vt:lpstr>汉斯罗斯林和Gapminder </vt:lpstr>
      <vt:lpstr>汉斯罗斯林和Gapminder </vt:lpstr>
      <vt:lpstr>PowerPoint 演示文稿</vt:lpstr>
      <vt:lpstr>PowerPoint 演示文稿</vt:lpstr>
      <vt:lpstr>ProPublica: Dollar for Docs </vt:lpstr>
      <vt:lpstr>三、实战练习</vt:lpstr>
      <vt:lpstr>维基解密阿富汗战争日志</vt:lpstr>
      <vt:lpstr>PowerPoint 演示文稿</vt:lpstr>
      <vt:lpstr>示例代码</vt:lpstr>
      <vt:lpstr>奥运会数据分析和ECharts的使用</vt:lpstr>
      <vt:lpstr>PowerPoint 演示文稿</vt:lpstr>
      <vt:lpstr>示例代码</vt:lpstr>
      <vt:lpstr>PowerPoint 演示文稿</vt:lpstr>
      <vt:lpstr>四. 结语</vt:lpstr>
    </vt:vector>
  </TitlesOfParts>
  <Company>nju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chengjun wang</dc:creator>
  <cp:lastModifiedBy>chengjun wang</cp:lastModifiedBy>
  <cp:revision>105</cp:revision>
  <dcterms:created xsi:type="dcterms:W3CDTF">2018-09-28T14:24:39Z</dcterms:created>
  <dcterms:modified xsi:type="dcterms:W3CDTF">2018-09-28T16:22:42Z</dcterms:modified>
</cp:coreProperties>
</file>